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7" r:id="rId2"/>
    <p:sldId id="299" r:id="rId3"/>
    <p:sldId id="302" r:id="rId4"/>
    <p:sldId id="311" r:id="rId5"/>
    <p:sldId id="312" r:id="rId6"/>
    <p:sldId id="313" r:id="rId7"/>
    <p:sldId id="314" r:id="rId8"/>
    <p:sldId id="315" r:id="rId9"/>
    <p:sldId id="316" r:id="rId10"/>
    <p:sldId id="317" r:id="rId11"/>
    <p:sldId id="318" r:id="rId12"/>
    <p:sldId id="319" r:id="rId13"/>
    <p:sldId id="301" r:id="rId14"/>
    <p:sldId id="324" r:id="rId15"/>
    <p:sldId id="303" r:id="rId16"/>
    <p:sldId id="304" r:id="rId17"/>
    <p:sldId id="325" r:id="rId18"/>
    <p:sldId id="305" r:id="rId19"/>
    <p:sldId id="306" r:id="rId20"/>
    <p:sldId id="307" r:id="rId21"/>
    <p:sldId id="308" r:id="rId22"/>
    <p:sldId id="300" r:id="rId23"/>
    <p:sldId id="310" r:id="rId24"/>
    <p:sldId id="326" r:id="rId25"/>
    <p:sldId id="327" r:id="rId26"/>
    <p:sldId id="328" r:id="rId27"/>
    <p:sldId id="331" r:id="rId28"/>
    <p:sldId id="329" r:id="rId29"/>
    <p:sldId id="330"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320" r:id="rId81"/>
    <p:sldId id="321" r:id="rId82"/>
    <p:sldId id="322" r:id="rId83"/>
    <p:sldId id="323"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3EE2F9-20E5-2C4D-9E88-ADA7FAE5799B}" v="693" dt="2024-09-25T16:38:12.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6"/>
    <p:restoredTop sz="94157"/>
  </p:normalViewPr>
  <p:slideViewPr>
    <p:cSldViewPr snapToGrid="0">
      <p:cViewPr varScale="1">
        <p:scale>
          <a:sx n="143" d="100"/>
          <a:sy n="143"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92EA0-73E7-8E44-AB4C-920518826D72}" type="datetimeFigureOut">
              <a:rPr kumimoji="1" lang="zh-CN" altLang="en-US" smtClean="0"/>
              <a:t>2024/9/25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93B5F-BC38-B948-B1C6-7419A3E590DF}" type="slidenum">
              <a:rPr kumimoji="1" lang="zh-CN" altLang="en-US" smtClean="0"/>
              <a:t>‹#›</a:t>
            </a:fld>
            <a:endParaRPr kumimoji="1" lang="zh-CN" altLang="en-US"/>
          </a:p>
        </p:txBody>
      </p:sp>
    </p:spTree>
    <p:extLst>
      <p:ext uri="{BB962C8B-B14F-4D97-AF65-F5344CB8AC3E}">
        <p14:creationId xmlns:p14="http://schemas.microsoft.com/office/powerpoint/2010/main" val="191445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093B5F-BC38-B948-B1C6-7419A3E590DF}" type="slidenum">
              <a:rPr kumimoji="1" lang="zh-CN" altLang="en-US" smtClean="0"/>
              <a:t>70</a:t>
            </a:fld>
            <a:endParaRPr kumimoji="1" lang="zh-CN" altLang="en-US"/>
          </a:p>
        </p:txBody>
      </p:sp>
    </p:spTree>
    <p:extLst>
      <p:ext uri="{BB962C8B-B14F-4D97-AF65-F5344CB8AC3E}">
        <p14:creationId xmlns:p14="http://schemas.microsoft.com/office/powerpoint/2010/main" val="202306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B49B7-1AB1-D67C-AFB6-2E7BAC716B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DECB11-82C0-308A-9DB3-B74D7CB3D2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12F223-A458-3D50-6137-B3343636C51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DE0C596-3A2F-6A21-0DE5-9FA62759F663}"/>
              </a:ext>
            </a:extLst>
          </p:cNvPr>
          <p:cNvSpPr>
            <a:spLocks noGrp="1"/>
          </p:cNvSpPr>
          <p:nvPr>
            <p:ph type="sldNum" sz="quarter" idx="5"/>
          </p:nvPr>
        </p:nvSpPr>
        <p:spPr/>
        <p:txBody>
          <a:bodyPr/>
          <a:lstStyle/>
          <a:p>
            <a:fld id="{B1093B5F-BC38-B948-B1C6-7419A3E590DF}" type="slidenum">
              <a:rPr kumimoji="1" lang="zh-CN" altLang="en-US" smtClean="0"/>
              <a:t>79</a:t>
            </a:fld>
            <a:endParaRPr kumimoji="1" lang="zh-CN" altLang="en-US"/>
          </a:p>
        </p:txBody>
      </p:sp>
    </p:spTree>
    <p:extLst>
      <p:ext uri="{BB962C8B-B14F-4D97-AF65-F5344CB8AC3E}">
        <p14:creationId xmlns:p14="http://schemas.microsoft.com/office/powerpoint/2010/main" val="94168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9196A1"/>
                </a:solidFill>
                <a:effectLst/>
                <a:latin typeface="-apple-system"/>
              </a:rPr>
              <a:t>图片来源：</a:t>
            </a:r>
            <a:r>
              <a:rPr lang="en-US" altLang="zh-CN" b="0" i="0" dirty="0">
                <a:solidFill>
                  <a:srgbClr val="9196A1"/>
                </a:solidFill>
                <a:effectLst/>
                <a:latin typeface="-apple-system"/>
              </a:rPr>
              <a:t>https://</a:t>
            </a:r>
            <a:r>
              <a:rPr lang="en-US" altLang="zh-CN" b="0" i="0" dirty="0" err="1">
                <a:solidFill>
                  <a:srgbClr val="9196A1"/>
                </a:solidFill>
                <a:effectLst/>
                <a:latin typeface="-apple-system"/>
              </a:rPr>
              <a:t>mropengate.blogspot.com</a:t>
            </a:r>
            <a:r>
              <a:rPr lang="en-US" altLang="zh-CN" b="0" i="0" dirty="0">
                <a:solidFill>
                  <a:srgbClr val="9196A1"/>
                </a:solidFill>
                <a:effectLst/>
                <a:latin typeface="-apple-system"/>
              </a:rPr>
              <a:t>/2015/11/software-engineering-introduction-</a:t>
            </a:r>
            <a:r>
              <a:rPr lang="en-US" altLang="zh-CN" b="0" i="0" dirty="0" err="1">
                <a:solidFill>
                  <a:srgbClr val="9196A1"/>
                </a:solidFill>
                <a:effectLst/>
                <a:latin typeface="-apple-system"/>
              </a:rPr>
              <a:t>to.html</a:t>
            </a:r>
            <a:endParaRPr kumimoji="1" lang="zh-CN" altLang="en-US" dirty="0"/>
          </a:p>
        </p:txBody>
      </p:sp>
      <p:sp>
        <p:nvSpPr>
          <p:cNvPr id="4" name="灯片编号占位符 3"/>
          <p:cNvSpPr>
            <a:spLocks noGrp="1"/>
          </p:cNvSpPr>
          <p:nvPr>
            <p:ph type="sldNum" sz="quarter" idx="5"/>
          </p:nvPr>
        </p:nvSpPr>
        <p:spPr/>
        <p:txBody>
          <a:bodyPr/>
          <a:lstStyle/>
          <a:p>
            <a:fld id="{B1093B5F-BC38-B948-B1C6-7419A3E590DF}" type="slidenum">
              <a:rPr kumimoji="1" lang="zh-CN" altLang="en-US" smtClean="0"/>
              <a:t>83</a:t>
            </a:fld>
            <a:endParaRPr kumimoji="1" lang="zh-CN" altLang="en-US"/>
          </a:p>
        </p:txBody>
      </p:sp>
    </p:spTree>
    <p:extLst>
      <p:ext uri="{BB962C8B-B14F-4D97-AF65-F5344CB8AC3E}">
        <p14:creationId xmlns:p14="http://schemas.microsoft.com/office/powerpoint/2010/main" val="1142956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2CB1-C4A9-CACE-6882-B044BE90E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E207E3-E5F4-0D79-32C4-D44D27619D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B26699-B9F4-DFAB-D350-6E6179F3379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EC3B30F-0E9B-F3BF-9C5E-E2BD7C04A8AE}"/>
              </a:ext>
            </a:extLst>
          </p:cNvPr>
          <p:cNvSpPr>
            <a:spLocks noGrp="1"/>
          </p:cNvSpPr>
          <p:nvPr>
            <p:ph type="sldNum" sz="quarter" idx="5"/>
          </p:nvPr>
        </p:nvSpPr>
        <p:spPr/>
        <p:txBody>
          <a:bodyPr/>
          <a:lstStyle/>
          <a:p>
            <a:fld id="{B1093B5F-BC38-B948-B1C6-7419A3E590DF}" type="slidenum">
              <a:rPr kumimoji="1" lang="zh-CN" altLang="en-US" smtClean="0"/>
              <a:t>71</a:t>
            </a:fld>
            <a:endParaRPr kumimoji="1" lang="zh-CN" altLang="en-US"/>
          </a:p>
        </p:txBody>
      </p:sp>
    </p:spTree>
    <p:extLst>
      <p:ext uri="{BB962C8B-B14F-4D97-AF65-F5344CB8AC3E}">
        <p14:creationId xmlns:p14="http://schemas.microsoft.com/office/powerpoint/2010/main" val="47465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1F9B2-C3F5-AC84-E8AF-3F2F617452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5E0CA-14B3-A268-1245-D1F156DAF1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6EFC0C-F157-6600-5162-15829CFF54B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8470FD1-50ED-65D9-892A-151A54353A7E}"/>
              </a:ext>
            </a:extLst>
          </p:cNvPr>
          <p:cNvSpPr>
            <a:spLocks noGrp="1"/>
          </p:cNvSpPr>
          <p:nvPr>
            <p:ph type="sldNum" sz="quarter" idx="5"/>
          </p:nvPr>
        </p:nvSpPr>
        <p:spPr/>
        <p:txBody>
          <a:bodyPr/>
          <a:lstStyle/>
          <a:p>
            <a:fld id="{B1093B5F-BC38-B948-B1C6-7419A3E590DF}" type="slidenum">
              <a:rPr kumimoji="1" lang="zh-CN" altLang="en-US" smtClean="0"/>
              <a:t>72</a:t>
            </a:fld>
            <a:endParaRPr kumimoji="1" lang="zh-CN" altLang="en-US"/>
          </a:p>
        </p:txBody>
      </p:sp>
    </p:spTree>
    <p:extLst>
      <p:ext uri="{BB962C8B-B14F-4D97-AF65-F5344CB8AC3E}">
        <p14:creationId xmlns:p14="http://schemas.microsoft.com/office/powerpoint/2010/main" val="30628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5F2FF-D591-A32B-B250-F6FE8AD992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32E3E7-879D-2A94-E8B8-BDD097AD90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88E364A-1FF3-5598-32D7-0FFC4E8D82C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36CEE93-EBFC-5B0F-F9B8-A7A5051F03EF}"/>
              </a:ext>
            </a:extLst>
          </p:cNvPr>
          <p:cNvSpPr>
            <a:spLocks noGrp="1"/>
          </p:cNvSpPr>
          <p:nvPr>
            <p:ph type="sldNum" sz="quarter" idx="5"/>
          </p:nvPr>
        </p:nvSpPr>
        <p:spPr/>
        <p:txBody>
          <a:bodyPr/>
          <a:lstStyle/>
          <a:p>
            <a:fld id="{B1093B5F-BC38-B948-B1C6-7419A3E590DF}" type="slidenum">
              <a:rPr kumimoji="1" lang="zh-CN" altLang="en-US" smtClean="0"/>
              <a:t>73</a:t>
            </a:fld>
            <a:endParaRPr kumimoji="1" lang="zh-CN" altLang="en-US"/>
          </a:p>
        </p:txBody>
      </p:sp>
    </p:spTree>
    <p:extLst>
      <p:ext uri="{BB962C8B-B14F-4D97-AF65-F5344CB8AC3E}">
        <p14:creationId xmlns:p14="http://schemas.microsoft.com/office/powerpoint/2010/main" val="25894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BB401-AE3D-60DC-FBE1-250A8F2EE0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ADD1B7-97D7-6E3D-F419-809D4C5161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1DBC2C-1ED5-B74B-31BA-077E08AA7A7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CD34C29-D3BA-9B8A-7DEC-64096D6E48B5}"/>
              </a:ext>
            </a:extLst>
          </p:cNvPr>
          <p:cNvSpPr>
            <a:spLocks noGrp="1"/>
          </p:cNvSpPr>
          <p:nvPr>
            <p:ph type="sldNum" sz="quarter" idx="5"/>
          </p:nvPr>
        </p:nvSpPr>
        <p:spPr/>
        <p:txBody>
          <a:bodyPr/>
          <a:lstStyle/>
          <a:p>
            <a:fld id="{B1093B5F-BC38-B948-B1C6-7419A3E590DF}" type="slidenum">
              <a:rPr kumimoji="1" lang="zh-CN" altLang="en-US" smtClean="0"/>
              <a:t>74</a:t>
            </a:fld>
            <a:endParaRPr kumimoji="1" lang="zh-CN" altLang="en-US"/>
          </a:p>
        </p:txBody>
      </p:sp>
    </p:spTree>
    <p:extLst>
      <p:ext uri="{BB962C8B-B14F-4D97-AF65-F5344CB8AC3E}">
        <p14:creationId xmlns:p14="http://schemas.microsoft.com/office/powerpoint/2010/main" val="2764080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1483-503C-8667-87CB-F2623EF6F3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14D8A4-61FC-C5AF-F270-89A7CCECDE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42DE3B-44D4-5C21-FD5C-E7F9AFF97ED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A5BF637-BA7B-BC3C-84D0-529F11AEA1FA}"/>
              </a:ext>
            </a:extLst>
          </p:cNvPr>
          <p:cNvSpPr>
            <a:spLocks noGrp="1"/>
          </p:cNvSpPr>
          <p:nvPr>
            <p:ph type="sldNum" sz="quarter" idx="5"/>
          </p:nvPr>
        </p:nvSpPr>
        <p:spPr/>
        <p:txBody>
          <a:bodyPr/>
          <a:lstStyle/>
          <a:p>
            <a:fld id="{B1093B5F-BC38-B948-B1C6-7419A3E590DF}" type="slidenum">
              <a:rPr kumimoji="1" lang="zh-CN" altLang="en-US" smtClean="0"/>
              <a:t>75</a:t>
            </a:fld>
            <a:endParaRPr kumimoji="1" lang="zh-CN" altLang="en-US"/>
          </a:p>
        </p:txBody>
      </p:sp>
    </p:spTree>
    <p:extLst>
      <p:ext uri="{BB962C8B-B14F-4D97-AF65-F5344CB8AC3E}">
        <p14:creationId xmlns:p14="http://schemas.microsoft.com/office/powerpoint/2010/main" val="3787021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9932-5042-5B22-EBA2-640C335EF3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21696D-0FA3-2725-E4DC-E85EBC83A5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CC9FBE-85A5-AD54-CFAC-86673E04E44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D1DD600-7D73-6BD2-7186-84FC3FA75124}"/>
              </a:ext>
            </a:extLst>
          </p:cNvPr>
          <p:cNvSpPr>
            <a:spLocks noGrp="1"/>
          </p:cNvSpPr>
          <p:nvPr>
            <p:ph type="sldNum" sz="quarter" idx="5"/>
          </p:nvPr>
        </p:nvSpPr>
        <p:spPr/>
        <p:txBody>
          <a:bodyPr/>
          <a:lstStyle/>
          <a:p>
            <a:fld id="{B1093B5F-BC38-B948-B1C6-7419A3E590DF}" type="slidenum">
              <a:rPr kumimoji="1" lang="zh-CN" altLang="en-US" smtClean="0"/>
              <a:t>76</a:t>
            </a:fld>
            <a:endParaRPr kumimoji="1" lang="zh-CN" altLang="en-US"/>
          </a:p>
        </p:txBody>
      </p:sp>
    </p:spTree>
    <p:extLst>
      <p:ext uri="{BB962C8B-B14F-4D97-AF65-F5344CB8AC3E}">
        <p14:creationId xmlns:p14="http://schemas.microsoft.com/office/powerpoint/2010/main" val="2166044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6FBEA-FC24-A644-85A7-D24EB772F2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3823DF-3C0B-A008-2823-6A0B7A3880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6DF08F-8FF7-0023-0101-EB3D02D477D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F6F4BEE-B5F2-2281-85E3-E8D2A4531C4A}"/>
              </a:ext>
            </a:extLst>
          </p:cNvPr>
          <p:cNvSpPr>
            <a:spLocks noGrp="1"/>
          </p:cNvSpPr>
          <p:nvPr>
            <p:ph type="sldNum" sz="quarter" idx="5"/>
          </p:nvPr>
        </p:nvSpPr>
        <p:spPr/>
        <p:txBody>
          <a:bodyPr/>
          <a:lstStyle/>
          <a:p>
            <a:fld id="{B1093B5F-BC38-B948-B1C6-7419A3E590DF}" type="slidenum">
              <a:rPr kumimoji="1" lang="zh-CN" altLang="en-US" smtClean="0"/>
              <a:t>77</a:t>
            </a:fld>
            <a:endParaRPr kumimoji="1" lang="zh-CN" altLang="en-US"/>
          </a:p>
        </p:txBody>
      </p:sp>
    </p:spTree>
    <p:extLst>
      <p:ext uri="{BB962C8B-B14F-4D97-AF65-F5344CB8AC3E}">
        <p14:creationId xmlns:p14="http://schemas.microsoft.com/office/powerpoint/2010/main" val="38874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905DD-9867-64FB-D2A1-153091C9A1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9F522E-4BF8-6E73-0FF8-016DBF4987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44C7FC-F246-EDD1-61CE-7E90664EF20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029D9D7-9181-F98A-23C3-9F59E25F954D}"/>
              </a:ext>
            </a:extLst>
          </p:cNvPr>
          <p:cNvSpPr>
            <a:spLocks noGrp="1"/>
          </p:cNvSpPr>
          <p:nvPr>
            <p:ph type="sldNum" sz="quarter" idx="5"/>
          </p:nvPr>
        </p:nvSpPr>
        <p:spPr/>
        <p:txBody>
          <a:bodyPr/>
          <a:lstStyle/>
          <a:p>
            <a:fld id="{B1093B5F-BC38-B948-B1C6-7419A3E590DF}" type="slidenum">
              <a:rPr kumimoji="1" lang="zh-CN" altLang="en-US" smtClean="0"/>
              <a:t>78</a:t>
            </a:fld>
            <a:endParaRPr kumimoji="1" lang="zh-CN" altLang="en-US"/>
          </a:p>
        </p:txBody>
      </p:sp>
    </p:spTree>
    <p:extLst>
      <p:ext uri="{BB962C8B-B14F-4D97-AF65-F5344CB8AC3E}">
        <p14:creationId xmlns:p14="http://schemas.microsoft.com/office/powerpoint/2010/main" val="348977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8A236-09A2-8D5C-E1A6-5E44F913780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05A4009-6CCE-7E4C-2E02-A58B8D287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6B1A56C-286C-D473-D4C1-32265B2B60F1}"/>
              </a:ext>
            </a:extLst>
          </p:cNvPr>
          <p:cNvSpPr>
            <a:spLocks noGrp="1"/>
          </p:cNvSpPr>
          <p:nvPr>
            <p:ph type="dt" sz="half" idx="10"/>
          </p:nvPr>
        </p:nvSpPr>
        <p:spPr/>
        <p:txBody>
          <a:bodyPr/>
          <a:lstStyle/>
          <a:p>
            <a:fld id="{2489A259-A489-4A49-8F38-3D3DDE77C44F}" type="datetime1">
              <a:rPr kumimoji="1" lang="zh-CN" altLang="en-US" smtClean="0"/>
              <a:t>2024/9/25</a:t>
            </a:fld>
            <a:endParaRPr kumimoji="1" lang="zh-CN" altLang="en-US"/>
          </a:p>
        </p:txBody>
      </p:sp>
      <p:sp>
        <p:nvSpPr>
          <p:cNvPr id="5" name="页脚占位符 4">
            <a:extLst>
              <a:ext uri="{FF2B5EF4-FFF2-40B4-BE49-F238E27FC236}">
                <a16:creationId xmlns:a16="http://schemas.microsoft.com/office/drawing/2014/main" id="{3E4340E8-67EB-6202-AC67-A6DC15D08BFF}"/>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8993E2FA-1DAF-2CA6-592C-3DC7B7331202}"/>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2952769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DF0313-246B-00DF-EAAB-9F77ED7639E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5F7B5EC-96CD-6BF7-ADAD-E8AF46DE161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1E0CEC9-33BA-9D98-C8C8-D23486CEE098}"/>
              </a:ext>
            </a:extLst>
          </p:cNvPr>
          <p:cNvSpPr>
            <a:spLocks noGrp="1"/>
          </p:cNvSpPr>
          <p:nvPr>
            <p:ph type="dt" sz="half" idx="10"/>
          </p:nvPr>
        </p:nvSpPr>
        <p:spPr/>
        <p:txBody>
          <a:bodyPr/>
          <a:lstStyle/>
          <a:p>
            <a:fld id="{52F54BA9-55A6-5D48-AFD6-4F917E56D6A5}" type="datetime1">
              <a:rPr kumimoji="1" lang="zh-CN" altLang="en-US" smtClean="0"/>
              <a:t>2024/9/25</a:t>
            </a:fld>
            <a:endParaRPr kumimoji="1" lang="zh-CN" altLang="en-US"/>
          </a:p>
        </p:txBody>
      </p:sp>
      <p:sp>
        <p:nvSpPr>
          <p:cNvPr id="5" name="页脚占位符 4">
            <a:extLst>
              <a:ext uri="{FF2B5EF4-FFF2-40B4-BE49-F238E27FC236}">
                <a16:creationId xmlns:a16="http://schemas.microsoft.com/office/drawing/2014/main" id="{CFEC8A33-3CE6-09A8-3154-64AD082FEDCF}"/>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8117EABB-614B-2839-59CC-169F9DB40394}"/>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590733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3FA96B-4226-D62F-238E-6FD0A038209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6A55C7A-92AD-C622-012B-8F8B23BFAE9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112AC2F-0F0D-6BBA-96DA-01B1907866BB}"/>
              </a:ext>
            </a:extLst>
          </p:cNvPr>
          <p:cNvSpPr>
            <a:spLocks noGrp="1"/>
          </p:cNvSpPr>
          <p:nvPr>
            <p:ph type="dt" sz="half" idx="10"/>
          </p:nvPr>
        </p:nvSpPr>
        <p:spPr/>
        <p:txBody>
          <a:bodyPr/>
          <a:lstStyle/>
          <a:p>
            <a:fld id="{9BAC6B8C-D1DF-274B-B830-9888039A0AF3}" type="datetime1">
              <a:rPr kumimoji="1" lang="zh-CN" altLang="en-US" smtClean="0"/>
              <a:t>2024/9/25</a:t>
            </a:fld>
            <a:endParaRPr kumimoji="1" lang="zh-CN" altLang="en-US"/>
          </a:p>
        </p:txBody>
      </p:sp>
      <p:sp>
        <p:nvSpPr>
          <p:cNvPr id="5" name="页脚占位符 4">
            <a:extLst>
              <a:ext uri="{FF2B5EF4-FFF2-40B4-BE49-F238E27FC236}">
                <a16:creationId xmlns:a16="http://schemas.microsoft.com/office/drawing/2014/main" id="{979C318C-FDE0-69EE-9F2D-4ED87633FAE1}"/>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3CEF5892-BAF2-4F97-3699-3E176FECF61E}"/>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3046187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195D4-E79F-D872-E01E-213BDC729AE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5E2DF9D-C319-8FFB-1D42-FECC73F3CC8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F9D2A84-3A8B-517E-5589-F4C3D5461AF8}"/>
              </a:ext>
            </a:extLst>
          </p:cNvPr>
          <p:cNvSpPr>
            <a:spLocks noGrp="1"/>
          </p:cNvSpPr>
          <p:nvPr>
            <p:ph type="dt" sz="half" idx="10"/>
          </p:nvPr>
        </p:nvSpPr>
        <p:spPr/>
        <p:txBody>
          <a:bodyPr/>
          <a:lstStyle/>
          <a:p>
            <a:fld id="{D5D65AE2-E55A-5545-A0A2-5766544607AC}" type="datetime1">
              <a:rPr kumimoji="1" lang="zh-CN" altLang="en-US" smtClean="0"/>
              <a:t>2024/9/25</a:t>
            </a:fld>
            <a:endParaRPr kumimoji="1" lang="zh-CN" altLang="en-US"/>
          </a:p>
        </p:txBody>
      </p:sp>
      <p:sp>
        <p:nvSpPr>
          <p:cNvPr id="5" name="页脚占位符 4">
            <a:extLst>
              <a:ext uri="{FF2B5EF4-FFF2-40B4-BE49-F238E27FC236}">
                <a16:creationId xmlns:a16="http://schemas.microsoft.com/office/drawing/2014/main" id="{7E402177-F95C-557E-F639-0E9B29435B96}"/>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2D2771E5-D5ED-28C1-1FBD-5CBA874E54C2}"/>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248493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CFC0-E179-9EF9-A720-02CD344823F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49D3A6F-C76E-292A-D4C9-F120EF51A3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E82B310-CAA6-ABF4-FF10-5BA10F0830B8}"/>
              </a:ext>
            </a:extLst>
          </p:cNvPr>
          <p:cNvSpPr>
            <a:spLocks noGrp="1"/>
          </p:cNvSpPr>
          <p:nvPr>
            <p:ph type="dt" sz="half" idx="10"/>
          </p:nvPr>
        </p:nvSpPr>
        <p:spPr/>
        <p:txBody>
          <a:bodyPr/>
          <a:lstStyle/>
          <a:p>
            <a:fld id="{B5082213-9600-AF46-8347-358E05F1F7E3}" type="datetime1">
              <a:rPr kumimoji="1" lang="zh-CN" altLang="en-US" smtClean="0"/>
              <a:t>2024/9/25</a:t>
            </a:fld>
            <a:endParaRPr kumimoji="1" lang="zh-CN" altLang="en-US"/>
          </a:p>
        </p:txBody>
      </p:sp>
      <p:sp>
        <p:nvSpPr>
          <p:cNvPr id="5" name="页脚占位符 4">
            <a:extLst>
              <a:ext uri="{FF2B5EF4-FFF2-40B4-BE49-F238E27FC236}">
                <a16:creationId xmlns:a16="http://schemas.microsoft.com/office/drawing/2014/main" id="{44FBB1BD-9154-F5E8-6F44-5973414D53B0}"/>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664D8485-6996-5534-86F7-238DC47C0F7D}"/>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4804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BCEC6-91DD-41F1-085D-934444003B7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1DE2D44-3E28-A470-98E0-59126AAD8DD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659852E-2B86-2E37-D33E-B221BC002D2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7178C88-CE2E-0F28-144E-CD9964F652B9}"/>
              </a:ext>
            </a:extLst>
          </p:cNvPr>
          <p:cNvSpPr>
            <a:spLocks noGrp="1"/>
          </p:cNvSpPr>
          <p:nvPr>
            <p:ph type="dt" sz="half" idx="10"/>
          </p:nvPr>
        </p:nvSpPr>
        <p:spPr/>
        <p:txBody>
          <a:bodyPr/>
          <a:lstStyle/>
          <a:p>
            <a:fld id="{A73DA478-F753-AA45-B655-9FE9AFB14AF8}" type="datetime1">
              <a:rPr kumimoji="1" lang="zh-CN" altLang="en-US" smtClean="0"/>
              <a:t>2024/9/25</a:t>
            </a:fld>
            <a:endParaRPr kumimoji="1" lang="zh-CN" altLang="en-US"/>
          </a:p>
        </p:txBody>
      </p:sp>
      <p:sp>
        <p:nvSpPr>
          <p:cNvPr id="6" name="页脚占位符 5">
            <a:extLst>
              <a:ext uri="{FF2B5EF4-FFF2-40B4-BE49-F238E27FC236}">
                <a16:creationId xmlns:a16="http://schemas.microsoft.com/office/drawing/2014/main" id="{4268621F-552C-9DF6-39F6-1373E9C3CA71}"/>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C228D1CD-9BE8-645A-D396-39541896138C}"/>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3329666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F952A-B3F7-BA66-41AC-83C58C2A8FA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3878F05-EE6E-FDB5-9E81-3DF2FDBCB5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8E014E1-B1A5-AA47-DC8D-B81519B0633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52B5A07-D8D4-8C45-5699-098B0DEE15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6810F1D-B5CF-C24F-3800-CD714DC5F64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82A6C8B-B6CF-9B21-739A-87E880DCDA77}"/>
              </a:ext>
            </a:extLst>
          </p:cNvPr>
          <p:cNvSpPr>
            <a:spLocks noGrp="1"/>
          </p:cNvSpPr>
          <p:nvPr>
            <p:ph type="dt" sz="half" idx="10"/>
          </p:nvPr>
        </p:nvSpPr>
        <p:spPr/>
        <p:txBody>
          <a:bodyPr/>
          <a:lstStyle/>
          <a:p>
            <a:fld id="{7BC53012-FE91-7642-A790-1752ECDD8944}" type="datetime1">
              <a:rPr kumimoji="1" lang="zh-CN" altLang="en-US" smtClean="0"/>
              <a:t>2024/9/25</a:t>
            </a:fld>
            <a:endParaRPr kumimoji="1" lang="zh-CN" altLang="en-US"/>
          </a:p>
        </p:txBody>
      </p:sp>
      <p:sp>
        <p:nvSpPr>
          <p:cNvPr id="8" name="页脚占位符 7">
            <a:extLst>
              <a:ext uri="{FF2B5EF4-FFF2-40B4-BE49-F238E27FC236}">
                <a16:creationId xmlns:a16="http://schemas.microsoft.com/office/drawing/2014/main" id="{F1AADD3A-01C3-2C95-A9C8-35CE4475CA12}"/>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9" name="灯片编号占位符 8">
            <a:extLst>
              <a:ext uri="{FF2B5EF4-FFF2-40B4-BE49-F238E27FC236}">
                <a16:creationId xmlns:a16="http://schemas.microsoft.com/office/drawing/2014/main" id="{D85B10CF-092B-9F7A-4306-954D598611CF}"/>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45567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C6BFE-5C07-FD75-2C2A-CF7EB49E9F6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B9102E2-BF0F-35A5-A617-43456E1F3CDE}"/>
              </a:ext>
            </a:extLst>
          </p:cNvPr>
          <p:cNvSpPr>
            <a:spLocks noGrp="1"/>
          </p:cNvSpPr>
          <p:nvPr>
            <p:ph type="dt" sz="half" idx="10"/>
          </p:nvPr>
        </p:nvSpPr>
        <p:spPr/>
        <p:txBody>
          <a:bodyPr/>
          <a:lstStyle/>
          <a:p>
            <a:fld id="{0B7CED4F-018C-8B4A-8C60-6EEADCCCAE6B}" type="datetime1">
              <a:rPr kumimoji="1" lang="zh-CN" altLang="en-US" smtClean="0"/>
              <a:t>2024/9/25</a:t>
            </a:fld>
            <a:endParaRPr kumimoji="1" lang="zh-CN" altLang="en-US"/>
          </a:p>
        </p:txBody>
      </p:sp>
      <p:sp>
        <p:nvSpPr>
          <p:cNvPr id="4" name="页脚占位符 3">
            <a:extLst>
              <a:ext uri="{FF2B5EF4-FFF2-40B4-BE49-F238E27FC236}">
                <a16:creationId xmlns:a16="http://schemas.microsoft.com/office/drawing/2014/main" id="{BD1B99AC-09D4-2A89-CD76-40F936E83C4E}"/>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5" name="灯片编号占位符 4">
            <a:extLst>
              <a:ext uri="{FF2B5EF4-FFF2-40B4-BE49-F238E27FC236}">
                <a16:creationId xmlns:a16="http://schemas.microsoft.com/office/drawing/2014/main" id="{BEEBCA30-383F-FA5A-27CC-E3AA587ABE1D}"/>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326278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A86DB3-1BE8-87BF-48A2-35164DC47BB6}"/>
              </a:ext>
            </a:extLst>
          </p:cNvPr>
          <p:cNvSpPr>
            <a:spLocks noGrp="1"/>
          </p:cNvSpPr>
          <p:nvPr>
            <p:ph type="dt" sz="half" idx="10"/>
          </p:nvPr>
        </p:nvSpPr>
        <p:spPr/>
        <p:txBody>
          <a:bodyPr/>
          <a:lstStyle/>
          <a:p>
            <a:fld id="{81FFE9B5-42AF-804B-93AB-E6C90DFCDA39}" type="datetime1">
              <a:rPr kumimoji="1" lang="zh-CN" altLang="en-US" smtClean="0"/>
              <a:t>2024/9/25</a:t>
            </a:fld>
            <a:endParaRPr kumimoji="1" lang="zh-CN" altLang="en-US"/>
          </a:p>
        </p:txBody>
      </p:sp>
      <p:sp>
        <p:nvSpPr>
          <p:cNvPr id="3" name="页脚占位符 2">
            <a:extLst>
              <a:ext uri="{FF2B5EF4-FFF2-40B4-BE49-F238E27FC236}">
                <a16:creationId xmlns:a16="http://schemas.microsoft.com/office/drawing/2014/main" id="{3D3F9050-5314-5D46-9CC7-AF768084AF39}"/>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4" name="灯片编号占位符 3">
            <a:extLst>
              <a:ext uri="{FF2B5EF4-FFF2-40B4-BE49-F238E27FC236}">
                <a16:creationId xmlns:a16="http://schemas.microsoft.com/office/drawing/2014/main" id="{BDA7CB6F-D6C7-6168-029A-2ABEC99FC9F5}"/>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287699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D5DDC-BBCE-8BDE-50B0-984B4D38041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450E0B9-05D0-C0BC-53F1-193AC56C07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6CD63FD-8580-B961-AB1B-FBA450F3F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D5FC9CD-64FF-B072-D88D-B06A26914CF4}"/>
              </a:ext>
            </a:extLst>
          </p:cNvPr>
          <p:cNvSpPr>
            <a:spLocks noGrp="1"/>
          </p:cNvSpPr>
          <p:nvPr>
            <p:ph type="dt" sz="half" idx="10"/>
          </p:nvPr>
        </p:nvSpPr>
        <p:spPr/>
        <p:txBody>
          <a:bodyPr/>
          <a:lstStyle/>
          <a:p>
            <a:fld id="{E89CAC2A-CE3A-5A40-A4F4-B6E34EFD0141}" type="datetime1">
              <a:rPr kumimoji="1" lang="zh-CN" altLang="en-US" smtClean="0"/>
              <a:t>2024/9/25</a:t>
            </a:fld>
            <a:endParaRPr kumimoji="1" lang="zh-CN" altLang="en-US"/>
          </a:p>
        </p:txBody>
      </p:sp>
      <p:sp>
        <p:nvSpPr>
          <p:cNvPr id="6" name="页脚占位符 5">
            <a:extLst>
              <a:ext uri="{FF2B5EF4-FFF2-40B4-BE49-F238E27FC236}">
                <a16:creationId xmlns:a16="http://schemas.microsoft.com/office/drawing/2014/main" id="{B278639A-956A-0DC8-0B60-854EE02F7CE6}"/>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C897879B-BC5D-211B-F22A-FDEC31F45F6B}"/>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44967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AD962-34F9-335A-DC95-EF02F4BB6B1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5377BB9-B119-AA38-8B8C-80A779348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CC2EC09-2E2D-9586-5F1F-5C521674D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E0C2D6D-A753-607A-F81E-DDFB580ABB5E}"/>
              </a:ext>
            </a:extLst>
          </p:cNvPr>
          <p:cNvSpPr>
            <a:spLocks noGrp="1"/>
          </p:cNvSpPr>
          <p:nvPr>
            <p:ph type="dt" sz="half" idx="10"/>
          </p:nvPr>
        </p:nvSpPr>
        <p:spPr/>
        <p:txBody>
          <a:bodyPr/>
          <a:lstStyle/>
          <a:p>
            <a:fld id="{8C0176E3-024C-2846-8725-774C545F955B}" type="datetime1">
              <a:rPr kumimoji="1" lang="zh-CN" altLang="en-US" smtClean="0"/>
              <a:t>2024/9/25</a:t>
            </a:fld>
            <a:endParaRPr kumimoji="1" lang="zh-CN" altLang="en-US"/>
          </a:p>
        </p:txBody>
      </p:sp>
      <p:sp>
        <p:nvSpPr>
          <p:cNvPr id="6" name="页脚占位符 5">
            <a:extLst>
              <a:ext uri="{FF2B5EF4-FFF2-40B4-BE49-F238E27FC236}">
                <a16:creationId xmlns:a16="http://schemas.microsoft.com/office/drawing/2014/main" id="{6A0381FF-BDED-AE4E-CD5C-32E4929D7248}"/>
              </a:ext>
            </a:extLst>
          </p:cNvPr>
          <p:cNvSpPr>
            <a:spLocks noGrp="1"/>
          </p:cNvSpPr>
          <p:nvPr>
            <p:ph type="ftr" sz="quarter" idx="11"/>
          </p:nvPr>
        </p:nvSpPr>
        <p:spPr/>
        <p:txBody>
          <a:bodyPr/>
          <a:lstStyle/>
          <a:p>
            <a:r>
              <a:rPr kumimoji="1" lang="en-US" altLang="zh-CN"/>
              <a:t>2024</a:t>
            </a:r>
            <a:r>
              <a:rPr kumimoji="1" lang="zh-CN" altLang="en-US"/>
              <a:t>秋，软件设计与体系结构</a:t>
            </a:r>
          </a:p>
        </p:txBody>
      </p:sp>
      <p:sp>
        <p:nvSpPr>
          <p:cNvPr id="7" name="灯片编号占位符 6">
            <a:extLst>
              <a:ext uri="{FF2B5EF4-FFF2-40B4-BE49-F238E27FC236}">
                <a16:creationId xmlns:a16="http://schemas.microsoft.com/office/drawing/2014/main" id="{F31B0D38-4094-6AC8-8CD7-7718CCE672B3}"/>
              </a:ext>
            </a:extLst>
          </p:cNvPr>
          <p:cNvSpPr>
            <a:spLocks noGrp="1"/>
          </p:cNvSpPr>
          <p:nvPr>
            <p:ph type="sldNum" sz="quarter" idx="12"/>
          </p:nvPr>
        </p:nvSpPr>
        <p:spPr/>
        <p:txBody>
          <a:body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148429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DEC33B-A4C9-D4C3-C480-4872221C5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40421DC-0498-43CC-DF85-167A22E1B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912C2B8-C3A3-EC35-610D-A44C22DFC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C2467D-7AF6-B545-894D-F0DA6DB31836}" type="datetime1">
              <a:rPr kumimoji="1" lang="zh-CN" altLang="en-US" smtClean="0"/>
              <a:t>2024/9/25</a:t>
            </a:fld>
            <a:endParaRPr kumimoji="1" lang="zh-CN" altLang="en-US"/>
          </a:p>
        </p:txBody>
      </p:sp>
      <p:sp>
        <p:nvSpPr>
          <p:cNvPr id="5" name="页脚占位符 4">
            <a:extLst>
              <a:ext uri="{FF2B5EF4-FFF2-40B4-BE49-F238E27FC236}">
                <a16:creationId xmlns:a16="http://schemas.microsoft.com/office/drawing/2014/main" id="{7AADD18F-770D-38E5-C345-AA1A29287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en-US" altLang="zh-CN"/>
              <a:t>2024</a:t>
            </a:r>
            <a:r>
              <a:rPr kumimoji="1" lang="zh-CN" altLang="en-US"/>
              <a:t>秋，软件设计与体系结构</a:t>
            </a:r>
          </a:p>
        </p:txBody>
      </p:sp>
      <p:sp>
        <p:nvSpPr>
          <p:cNvPr id="6" name="灯片编号占位符 5">
            <a:extLst>
              <a:ext uri="{FF2B5EF4-FFF2-40B4-BE49-F238E27FC236}">
                <a16:creationId xmlns:a16="http://schemas.microsoft.com/office/drawing/2014/main" id="{ABC02B74-7497-01B3-FF1B-49A5BACD2A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4DB412-8034-E14D-81D5-D45E190EBA3C}" type="slidenum">
              <a:rPr kumimoji="1" lang="zh-CN" altLang="en-US" smtClean="0"/>
              <a:t>‹#›</a:t>
            </a:fld>
            <a:endParaRPr kumimoji="1" lang="zh-CN" altLang="en-US"/>
          </a:p>
        </p:txBody>
      </p:sp>
    </p:spTree>
    <p:extLst>
      <p:ext uri="{BB962C8B-B14F-4D97-AF65-F5344CB8AC3E}">
        <p14:creationId xmlns:p14="http://schemas.microsoft.com/office/powerpoint/2010/main" val="341914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20CC6D-AB47-24D3-CE01-37BF0941DDB1}"/>
              </a:ext>
            </a:extLst>
          </p:cNvPr>
          <p:cNvSpPr/>
          <p:nvPr/>
        </p:nvSpPr>
        <p:spPr>
          <a:xfrm>
            <a:off x="0" y="3602038"/>
            <a:ext cx="12192000" cy="46393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4" name="矩形 3">
            <a:extLst>
              <a:ext uri="{FF2B5EF4-FFF2-40B4-BE49-F238E27FC236}">
                <a16:creationId xmlns:a16="http://schemas.microsoft.com/office/drawing/2014/main" id="{727BBA6F-21AA-C681-15CC-08DE27A76843}"/>
              </a:ext>
            </a:extLst>
          </p:cNvPr>
          <p:cNvSpPr/>
          <p:nvPr/>
        </p:nvSpPr>
        <p:spPr>
          <a:xfrm>
            <a:off x="0" y="2530136"/>
            <a:ext cx="12192000" cy="97982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4D25F6E8-2157-DD3D-4AE6-6957E6F391C5}"/>
              </a:ext>
            </a:extLst>
          </p:cNvPr>
          <p:cNvSpPr>
            <a:spLocks noGrp="1"/>
          </p:cNvSpPr>
          <p:nvPr>
            <p:ph type="ctrTitle"/>
          </p:nvPr>
        </p:nvSpPr>
        <p:spPr/>
        <p:txBody>
          <a:bodyPr/>
          <a:lstStyle/>
          <a:p>
            <a:r>
              <a:rPr kumimoji="1" lang="zh-CN" altLang="en-US" dirty="0">
                <a:solidFill>
                  <a:schemeClr val="bg1"/>
                </a:solidFill>
              </a:rPr>
              <a:t>软件设计和体系结构</a:t>
            </a:r>
          </a:p>
        </p:txBody>
      </p:sp>
      <p:sp>
        <p:nvSpPr>
          <p:cNvPr id="3" name="副标题 2">
            <a:extLst>
              <a:ext uri="{FF2B5EF4-FFF2-40B4-BE49-F238E27FC236}">
                <a16:creationId xmlns:a16="http://schemas.microsoft.com/office/drawing/2014/main" id="{5AF91F1B-7647-3A7E-EE38-324D02953745}"/>
              </a:ext>
            </a:extLst>
          </p:cNvPr>
          <p:cNvSpPr>
            <a:spLocks noGrp="1"/>
          </p:cNvSpPr>
          <p:nvPr>
            <p:ph type="subTitle" idx="1"/>
          </p:nvPr>
        </p:nvSpPr>
        <p:spPr>
          <a:xfrm>
            <a:off x="1524000" y="3646426"/>
            <a:ext cx="9144000" cy="1655762"/>
          </a:xfrm>
        </p:spPr>
        <p:txBody>
          <a:bodyPr/>
          <a:lstStyle/>
          <a:p>
            <a:r>
              <a:rPr kumimoji="1" lang="zh-CN" altLang="en-US" dirty="0">
                <a:solidFill>
                  <a:schemeClr val="bg1"/>
                </a:solidFill>
              </a:rPr>
              <a:t>北京工商大学计算机与人工智能学院 王晓川</a:t>
            </a:r>
          </a:p>
        </p:txBody>
      </p:sp>
    </p:spTree>
    <p:extLst>
      <p:ext uri="{BB962C8B-B14F-4D97-AF65-F5344CB8AC3E}">
        <p14:creationId xmlns:p14="http://schemas.microsoft.com/office/powerpoint/2010/main" val="3379116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2202-76EE-B222-9AB3-9CF4990C2F0E}"/>
            </a:ext>
          </a:extLst>
        </p:cNvPr>
        <p:cNvGrpSpPr/>
        <p:nvPr/>
      </p:nvGrpSpPr>
      <p:grpSpPr>
        <a:xfrm>
          <a:off x="0" y="0"/>
          <a:ext cx="0" cy="0"/>
          <a:chOff x="0" y="0"/>
          <a:chExt cx="0" cy="0"/>
        </a:xfrm>
      </p:grpSpPr>
      <p:sp>
        <p:nvSpPr>
          <p:cNvPr id="12" name="椭圆 11">
            <a:extLst>
              <a:ext uri="{FF2B5EF4-FFF2-40B4-BE49-F238E27FC236}">
                <a16:creationId xmlns:a16="http://schemas.microsoft.com/office/drawing/2014/main" id="{3148154B-4C7C-5C42-9C45-2F915A52B220}"/>
              </a:ext>
            </a:extLst>
          </p:cNvPr>
          <p:cNvSpPr/>
          <p:nvPr/>
        </p:nvSpPr>
        <p:spPr>
          <a:xfrm>
            <a:off x="1484244" y="1118557"/>
            <a:ext cx="5252283" cy="116287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70FFCF3D-0462-9E28-0F60-77D179F924FC}"/>
              </a:ext>
            </a:extLst>
          </p:cNvPr>
          <p:cNvSpPr/>
          <p:nvPr/>
        </p:nvSpPr>
        <p:spPr>
          <a:xfrm>
            <a:off x="4717773" y="1120696"/>
            <a:ext cx="5252283" cy="1162878"/>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8AD31E72-2CA3-2F28-DA0E-F03D03B7D6B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DD57A25-0351-D663-BDFA-190602E2594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35F54A66-5CE1-7D1E-1A81-AAD299024FE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什么是需求？（</a:t>
            </a:r>
            <a:r>
              <a:rPr kumimoji="1" lang="en-US" altLang="zh-CN" sz="4000" dirty="0">
                <a:latin typeface="Microsoft YaHei" panose="020B0503020204020204" pitchFamily="34" charset="-122"/>
                <a:ea typeface="Microsoft YaHei" panose="020B0503020204020204" pitchFamily="34" charset="-122"/>
              </a:rPr>
              <a:t>Jackson</a:t>
            </a:r>
            <a:r>
              <a:rPr kumimoji="1" lang="zh-CN" altLang="en-US" sz="4000" dirty="0">
                <a:latin typeface="Microsoft YaHei" panose="020B0503020204020204" pitchFamily="34" charset="-122"/>
                <a:ea typeface="Microsoft YaHei" panose="020B0503020204020204" pitchFamily="34" charset="-122"/>
              </a:rPr>
              <a:t>，</a:t>
            </a:r>
            <a:r>
              <a:rPr kumimoji="1" lang="en-US" altLang="zh-CN" sz="4000" dirty="0">
                <a:latin typeface="Microsoft YaHei" panose="020B0503020204020204" pitchFamily="34" charset="-122"/>
                <a:ea typeface="Microsoft YaHei" panose="020B0503020204020204" pitchFamily="34" charset="-122"/>
              </a:rPr>
              <a:t>1995</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AD26FE9E-4A72-057E-2835-18CCD65B4103}"/>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48D0900F-E4D7-D92E-F539-3FE76E3E0AFE}"/>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48991C2D-704E-DC0F-FEA4-D412B5EE43DA}"/>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7B483EE2-D467-4393-D079-54F8E5432D04}"/>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文本框 7">
            <a:extLst>
              <a:ext uri="{FF2B5EF4-FFF2-40B4-BE49-F238E27FC236}">
                <a16:creationId xmlns:a16="http://schemas.microsoft.com/office/drawing/2014/main" id="{E74CE9C5-F4EB-FEEE-A5EB-116E20454392}"/>
              </a:ext>
            </a:extLst>
          </p:cNvPr>
          <p:cNvSpPr txBox="1"/>
          <p:nvPr/>
        </p:nvSpPr>
        <p:spPr>
          <a:xfrm>
            <a:off x="2093456" y="1309825"/>
            <a:ext cx="1524776" cy="400110"/>
          </a:xfrm>
          <a:prstGeom prst="rect">
            <a:avLst/>
          </a:prstGeom>
          <a:noFill/>
        </p:spPr>
        <p:txBody>
          <a:bodyPr wrap="none" rtlCol="0">
            <a:spAutoFit/>
          </a:bodyPr>
          <a:lstStyle/>
          <a:p>
            <a:r>
              <a:rPr kumimoji="1" lang="en-US" altLang="zh-CN" sz="2000" dirty="0"/>
              <a:t>D-</a:t>
            </a:r>
            <a:r>
              <a:rPr kumimoji="1" lang="zh-CN" altLang="en-US" sz="2000" dirty="0"/>
              <a:t>领域属性</a:t>
            </a:r>
          </a:p>
        </p:txBody>
      </p:sp>
      <p:sp>
        <p:nvSpPr>
          <p:cNvPr id="11" name="文本框 10">
            <a:extLst>
              <a:ext uri="{FF2B5EF4-FFF2-40B4-BE49-F238E27FC236}">
                <a16:creationId xmlns:a16="http://schemas.microsoft.com/office/drawing/2014/main" id="{AA255D93-2D50-2235-14FA-E3E48B03A715}"/>
              </a:ext>
            </a:extLst>
          </p:cNvPr>
          <p:cNvSpPr txBox="1"/>
          <p:nvPr/>
        </p:nvSpPr>
        <p:spPr>
          <a:xfrm>
            <a:off x="2093456" y="1790216"/>
            <a:ext cx="980076" cy="400110"/>
          </a:xfrm>
          <a:prstGeom prst="rect">
            <a:avLst/>
          </a:prstGeom>
          <a:noFill/>
        </p:spPr>
        <p:txBody>
          <a:bodyPr wrap="none" rtlCol="0">
            <a:spAutoFit/>
          </a:bodyPr>
          <a:lstStyle/>
          <a:p>
            <a:r>
              <a:rPr kumimoji="1" lang="en-US" altLang="zh-CN" sz="2000" dirty="0"/>
              <a:t>R-</a:t>
            </a:r>
            <a:r>
              <a:rPr kumimoji="1" lang="zh-CN" altLang="en-US" sz="2000" dirty="0"/>
              <a:t>需求</a:t>
            </a:r>
          </a:p>
        </p:txBody>
      </p:sp>
      <p:sp>
        <p:nvSpPr>
          <p:cNvPr id="13" name="文本框 12">
            <a:extLst>
              <a:ext uri="{FF2B5EF4-FFF2-40B4-BE49-F238E27FC236}">
                <a16:creationId xmlns:a16="http://schemas.microsoft.com/office/drawing/2014/main" id="{3745AE94-08C8-C126-94CC-0F26C05031C2}"/>
              </a:ext>
            </a:extLst>
          </p:cNvPr>
          <p:cNvSpPr txBox="1"/>
          <p:nvPr/>
        </p:nvSpPr>
        <p:spPr>
          <a:xfrm>
            <a:off x="7981414" y="1302025"/>
            <a:ext cx="1244380" cy="400110"/>
          </a:xfrm>
          <a:prstGeom prst="rect">
            <a:avLst/>
          </a:prstGeom>
          <a:noFill/>
        </p:spPr>
        <p:txBody>
          <a:bodyPr wrap="none" rtlCol="0">
            <a:spAutoFit/>
          </a:bodyPr>
          <a:lstStyle/>
          <a:p>
            <a:r>
              <a:rPr kumimoji="1" lang="en-US" altLang="zh-CN" sz="2000" dirty="0"/>
              <a:t>C-</a:t>
            </a:r>
            <a:r>
              <a:rPr kumimoji="1" lang="zh-CN" altLang="en-US" sz="2000" dirty="0"/>
              <a:t>计算机</a:t>
            </a:r>
          </a:p>
        </p:txBody>
      </p:sp>
      <p:sp>
        <p:nvSpPr>
          <p:cNvPr id="14" name="文本框 13">
            <a:extLst>
              <a:ext uri="{FF2B5EF4-FFF2-40B4-BE49-F238E27FC236}">
                <a16:creationId xmlns:a16="http://schemas.microsoft.com/office/drawing/2014/main" id="{F5B5076E-8E87-F35B-5976-F57C6CC60DAC}"/>
              </a:ext>
            </a:extLst>
          </p:cNvPr>
          <p:cNvSpPr txBox="1"/>
          <p:nvPr/>
        </p:nvSpPr>
        <p:spPr>
          <a:xfrm>
            <a:off x="7981414" y="1782416"/>
            <a:ext cx="968535" cy="400110"/>
          </a:xfrm>
          <a:prstGeom prst="rect">
            <a:avLst/>
          </a:prstGeom>
          <a:noFill/>
        </p:spPr>
        <p:txBody>
          <a:bodyPr wrap="none" rtlCol="0">
            <a:spAutoFit/>
          </a:bodyPr>
          <a:lstStyle/>
          <a:p>
            <a:r>
              <a:rPr kumimoji="1" lang="en-US" altLang="zh-CN" sz="2000" dirty="0"/>
              <a:t>P-</a:t>
            </a:r>
            <a:r>
              <a:rPr kumimoji="1" lang="zh-CN" altLang="en-US" sz="2000" dirty="0"/>
              <a:t>程序</a:t>
            </a:r>
          </a:p>
        </p:txBody>
      </p:sp>
      <p:sp>
        <p:nvSpPr>
          <p:cNvPr id="18" name="椭圆 17">
            <a:extLst>
              <a:ext uri="{FF2B5EF4-FFF2-40B4-BE49-F238E27FC236}">
                <a16:creationId xmlns:a16="http://schemas.microsoft.com/office/drawing/2014/main" id="{02D4353A-F92E-8D46-29E6-A7E375C2EA61}"/>
              </a:ext>
            </a:extLst>
          </p:cNvPr>
          <p:cNvSpPr/>
          <p:nvPr/>
        </p:nvSpPr>
        <p:spPr>
          <a:xfrm>
            <a:off x="1484243" y="1112896"/>
            <a:ext cx="5252283" cy="116287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F74D2AE4-E6A7-22D3-9855-D7F079483AB7}"/>
              </a:ext>
            </a:extLst>
          </p:cNvPr>
          <p:cNvSpPr txBox="1"/>
          <p:nvPr/>
        </p:nvSpPr>
        <p:spPr>
          <a:xfrm>
            <a:off x="5054728" y="1525269"/>
            <a:ext cx="1369286" cy="369332"/>
          </a:xfrm>
          <a:prstGeom prst="rect">
            <a:avLst/>
          </a:prstGeom>
          <a:noFill/>
        </p:spPr>
        <p:txBody>
          <a:bodyPr wrap="none" rtlCol="0">
            <a:spAutoFit/>
          </a:bodyPr>
          <a:lstStyle/>
          <a:p>
            <a:r>
              <a:rPr kumimoji="1" lang="en-US" altLang="zh-CN" dirty="0"/>
              <a:t>S-</a:t>
            </a:r>
            <a:r>
              <a:rPr kumimoji="1" lang="zh-CN" altLang="en-US" dirty="0"/>
              <a:t>规格说明</a:t>
            </a:r>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DA4C000F-40A8-FE14-596A-3C0A5480CEDF}"/>
                  </a:ext>
                </a:extLst>
              </p:cNvPr>
              <p:cNvSpPr txBox="1"/>
              <p:nvPr/>
            </p:nvSpPr>
            <p:spPr>
              <a:xfrm>
                <a:off x="3618232" y="2614929"/>
                <a:ext cx="1239506"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𝐷</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𝑆</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𝑅</m:t>
                      </m:r>
                    </m:oMath>
                  </m:oMathPara>
                </a14:m>
                <a:endParaRPr kumimoji="1" lang="zh-CN" altLang="en-US" sz="2000" dirty="0"/>
              </a:p>
            </p:txBody>
          </p:sp>
        </mc:Choice>
        <mc:Fallback>
          <p:sp>
            <p:nvSpPr>
              <p:cNvPr id="20" name="文本框 19">
                <a:extLst>
                  <a:ext uri="{FF2B5EF4-FFF2-40B4-BE49-F238E27FC236}">
                    <a16:creationId xmlns:a16="http://schemas.microsoft.com/office/drawing/2014/main" id="{DA4C000F-40A8-FE14-596A-3C0A5480CEDF}"/>
                  </a:ext>
                </a:extLst>
              </p:cNvPr>
              <p:cNvSpPr txBox="1">
                <a:spLocks noRot="1" noChangeAspect="1" noMove="1" noResize="1" noEditPoints="1" noAdjustHandles="1" noChangeArrowheads="1" noChangeShapeType="1" noTextEdit="1"/>
              </p:cNvSpPr>
              <p:nvPr/>
            </p:nvSpPr>
            <p:spPr>
              <a:xfrm>
                <a:off x="3618232" y="2614929"/>
                <a:ext cx="1239506" cy="400110"/>
              </a:xfrm>
              <a:prstGeom prst="rect">
                <a:avLst/>
              </a:prstGeom>
              <a:blipFill>
                <a:blip r:embed="rId3"/>
                <a:stretch>
                  <a:fillRect b="-212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AE31B813-1FBD-A95F-A028-2E5B1C8E9DF5}"/>
                  </a:ext>
                </a:extLst>
              </p:cNvPr>
              <p:cNvSpPr txBox="1"/>
              <p:nvPr/>
            </p:nvSpPr>
            <p:spPr>
              <a:xfrm>
                <a:off x="6161018" y="2614929"/>
                <a:ext cx="1211614"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𝐶</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𝑃</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𝑆</m:t>
                      </m:r>
                    </m:oMath>
                  </m:oMathPara>
                </a14:m>
                <a:endParaRPr kumimoji="1" lang="zh-CN" altLang="en-US" sz="2000" dirty="0"/>
              </a:p>
            </p:txBody>
          </p:sp>
        </mc:Choice>
        <mc:Fallback>
          <p:sp>
            <p:nvSpPr>
              <p:cNvPr id="21" name="文本框 20">
                <a:extLst>
                  <a:ext uri="{FF2B5EF4-FFF2-40B4-BE49-F238E27FC236}">
                    <a16:creationId xmlns:a16="http://schemas.microsoft.com/office/drawing/2014/main" id="{AE31B813-1FBD-A95F-A028-2E5B1C8E9DF5}"/>
                  </a:ext>
                </a:extLst>
              </p:cNvPr>
              <p:cNvSpPr txBox="1">
                <a:spLocks noRot="1" noChangeAspect="1" noMove="1" noResize="1" noEditPoints="1" noAdjustHandles="1" noChangeArrowheads="1" noChangeShapeType="1" noTextEdit="1"/>
              </p:cNvSpPr>
              <p:nvPr/>
            </p:nvSpPr>
            <p:spPr>
              <a:xfrm>
                <a:off x="6161018" y="2614929"/>
                <a:ext cx="1211614" cy="400110"/>
              </a:xfrm>
              <a:prstGeom prst="rect">
                <a:avLst/>
              </a:prstGeom>
              <a:blipFill>
                <a:blip r:embed="rId4"/>
                <a:stretch>
                  <a:fillRect b="-21212"/>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E8AB6468-67C8-BADB-D234-7D81B6DD22BE}"/>
              </a:ext>
            </a:extLst>
          </p:cNvPr>
          <p:cNvSpPr txBox="1"/>
          <p:nvPr/>
        </p:nvSpPr>
        <p:spPr>
          <a:xfrm>
            <a:off x="641636" y="3342214"/>
            <a:ext cx="10712164" cy="2807885"/>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领域性质 ：无论系统存在与否均存在的应用领域的性质。</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需求 ：由系统的存在而使能的应用领域性质。</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规约描述：描述系统为满足需求而应具有的行为。</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需求证明的标准 ：</a:t>
            </a:r>
            <a:r>
              <a:rPr lang="en-US" altLang="zh-CN" sz="2000" dirty="0">
                <a:solidFill>
                  <a:srgbClr val="000000"/>
                </a:solidFill>
                <a:effectLst/>
                <a:latin typeface="+mn-ea"/>
              </a:rPr>
              <a:t>1</a:t>
            </a:r>
            <a:r>
              <a:rPr lang="zh-CN" altLang="en-US" sz="2000" dirty="0">
                <a:solidFill>
                  <a:srgbClr val="000000"/>
                </a:solidFill>
                <a:effectLst/>
                <a:latin typeface="+mn-ea"/>
              </a:rPr>
              <a:t>、运行在某台机器上的程序满足规约描述；</a:t>
            </a:r>
            <a:r>
              <a:rPr lang="en-US" altLang="zh-CN" sz="2000" dirty="0">
                <a:solidFill>
                  <a:srgbClr val="000000"/>
                </a:solidFill>
                <a:effectLst/>
                <a:latin typeface="+mn-ea"/>
              </a:rPr>
              <a:t>2</a:t>
            </a:r>
            <a:r>
              <a:rPr lang="zh-CN" altLang="en-US" sz="2000" dirty="0">
                <a:solidFill>
                  <a:srgbClr val="000000"/>
                </a:solidFill>
                <a:effectLst/>
                <a:latin typeface="+mn-ea"/>
              </a:rPr>
              <a:t>、针对给定的领域性质，规约描述满足需求。</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需求验证的标准 ：</a:t>
            </a:r>
            <a:r>
              <a:rPr lang="en-US" altLang="zh-CN" sz="2000" dirty="0">
                <a:solidFill>
                  <a:srgbClr val="000000"/>
                </a:solidFill>
                <a:effectLst/>
                <a:latin typeface="+mn-ea"/>
              </a:rPr>
              <a:t>1</a:t>
            </a:r>
            <a:r>
              <a:rPr lang="zh-CN" altLang="en-US" sz="2000" dirty="0">
                <a:solidFill>
                  <a:srgbClr val="000000"/>
                </a:solidFill>
                <a:effectLst/>
                <a:latin typeface="+mn-ea"/>
              </a:rPr>
              <a:t>、是否已发现所有重要需求？</a:t>
            </a:r>
            <a:r>
              <a:rPr lang="en-US" altLang="zh-CN" sz="2000" dirty="0">
                <a:solidFill>
                  <a:srgbClr val="000000"/>
                </a:solidFill>
                <a:effectLst/>
                <a:latin typeface="+mn-ea"/>
              </a:rPr>
              <a:t>2</a:t>
            </a:r>
            <a:r>
              <a:rPr lang="zh-CN" altLang="en-US" sz="2000" dirty="0">
                <a:solidFill>
                  <a:srgbClr val="000000"/>
                </a:solidFill>
                <a:effectLst/>
                <a:latin typeface="+mn-ea"/>
              </a:rPr>
              <a:t>、是否已发现所有有关的领域性质？</a:t>
            </a:r>
          </a:p>
        </p:txBody>
      </p:sp>
    </p:spTree>
    <p:extLst>
      <p:ext uri="{BB962C8B-B14F-4D97-AF65-F5344CB8AC3E}">
        <p14:creationId xmlns:p14="http://schemas.microsoft.com/office/powerpoint/2010/main" val="350892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37A5-0F23-4CEB-397F-6A383417233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2324CDC-2C90-2F5D-27B1-62F2F1D8D38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3A4C355-266F-31A8-B244-97BE77F61DA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134367F7-0A3C-B746-BF6C-3FA2225FAEC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实例（</a:t>
            </a:r>
            <a:r>
              <a:rPr kumimoji="1" lang="en-US" altLang="zh-CN" sz="4000" dirty="0">
                <a:latin typeface="Microsoft YaHei" panose="020B0503020204020204" pitchFamily="34" charset="-122"/>
                <a:ea typeface="Microsoft YaHei" panose="020B0503020204020204" pitchFamily="34" charset="-122"/>
              </a:rPr>
              <a:t>Jackson</a:t>
            </a:r>
            <a:r>
              <a:rPr kumimoji="1" lang="zh-CN" altLang="en-US" sz="4000" dirty="0">
                <a:latin typeface="Microsoft YaHei" panose="020B0503020204020204" pitchFamily="34" charset="-122"/>
                <a:ea typeface="Microsoft YaHei" panose="020B0503020204020204" pitchFamily="34" charset="-122"/>
              </a:rPr>
              <a:t>，</a:t>
            </a:r>
            <a:r>
              <a:rPr kumimoji="1" lang="en-US" altLang="zh-CN" sz="4000" dirty="0">
                <a:latin typeface="Microsoft YaHei" panose="020B0503020204020204" pitchFamily="34" charset="-122"/>
                <a:ea typeface="Microsoft YaHei" panose="020B0503020204020204" pitchFamily="34" charset="-122"/>
              </a:rPr>
              <a:t>1995</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2C2FD193-0826-794F-9C2C-56F9C6A00433}"/>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4D4F9026-7015-EC3E-2103-D06539D368A9}"/>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31A107EF-23F3-4971-C33B-62179A96E0C7}"/>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1CA2BA93-8A25-323D-436F-DD9CB01A14A0}"/>
              </a:ext>
            </a:extLst>
          </p:cNvPr>
          <p:cNvPicPr>
            <a:picLocks noChangeAspect="1"/>
          </p:cNvPicPr>
          <p:nvPr/>
        </p:nvPicPr>
        <p:blipFill>
          <a:blip r:embed="rId2"/>
          <a:stretch>
            <a:fillRect/>
          </a:stretch>
        </p:blipFill>
        <p:spPr>
          <a:xfrm>
            <a:off x="11353800" y="0"/>
            <a:ext cx="838199" cy="818771"/>
          </a:xfrm>
          <a:prstGeom prst="rect">
            <a:avLst/>
          </a:prstGeom>
        </p:spPr>
      </p:pic>
      <p:sp>
        <p:nvSpPr>
          <p:cNvPr id="23" name="文本框 22">
            <a:extLst>
              <a:ext uri="{FF2B5EF4-FFF2-40B4-BE49-F238E27FC236}">
                <a16:creationId xmlns:a16="http://schemas.microsoft.com/office/drawing/2014/main" id="{BFBC6009-1450-E45F-5399-158A38FB644A}"/>
              </a:ext>
            </a:extLst>
          </p:cNvPr>
          <p:cNvSpPr txBox="1"/>
          <p:nvPr/>
        </p:nvSpPr>
        <p:spPr>
          <a:xfrm>
            <a:off x="641636" y="1179520"/>
            <a:ext cx="5649834" cy="4661533"/>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850002"/>
                </a:solidFill>
                <a:effectLst/>
                <a:latin typeface="Helvetica" pitchFamily="2" charset="0"/>
              </a:rPr>
              <a:t>需求 </a:t>
            </a:r>
            <a:r>
              <a:rPr lang="en-US" altLang="zh-CN" sz="2000" dirty="0">
                <a:solidFill>
                  <a:srgbClr val="850002"/>
                </a:solidFill>
                <a:effectLst/>
                <a:latin typeface="Helvetica" pitchFamily="2" charset="0"/>
              </a:rPr>
              <a:t>R:</a:t>
            </a:r>
          </a:p>
          <a:p>
            <a:pPr>
              <a:lnSpc>
                <a:spcPct val="150000"/>
              </a:lnSpc>
            </a:pPr>
            <a:r>
              <a:rPr lang="en-US" altLang="zh-CN" sz="2000" dirty="0">
                <a:solidFill>
                  <a:srgbClr val="000000"/>
                </a:solidFill>
                <a:effectLst/>
                <a:latin typeface="Arial" panose="020B0604020202020204" pitchFamily="34" charset="0"/>
              </a:rPr>
              <a:t>•</a:t>
            </a:r>
            <a:r>
              <a:rPr lang="en-US" altLang="zh-CN" sz="2000" dirty="0">
                <a:solidFill>
                  <a:srgbClr val="000000"/>
                </a:solidFill>
                <a:effectLst/>
                <a:latin typeface="Helvetica" pitchFamily="2" charset="0"/>
              </a:rPr>
              <a:t> </a:t>
            </a:r>
            <a:r>
              <a:rPr lang="zh-CN" altLang="en-US" sz="2000" dirty="0">
                <a:solidFill>
                  <a:srgbClr val="000000"/>
                </a:solidFill>
                <a:effectLst/>
                <a:latin typeface="Helvetica" pitchFamily="2" charset="0"/>
              </a:rPr>
              <a:t>当飞机在跑道上移动时，反推器应处于工作状态。</a:t>
            </a:r>
          </a:p>
          <a:p>
            <a:pPr>
              <a:lnSpc>
                <a:spcPct val="150000"/>
              </a:lnSpc>
            </a:pPr>
            <a:r>
              <a:rPr lang="zh-CN" altLang="en-US" sz="2000" dirty="0">
                <a:solidFill>
                  <a:srgbClr val="850002"/>
                </a:solidFill>
                <a:effectLst/>
                <a:latin typeface="Helvetica" pitchFamily="2" charset="0"/>
              </a:rPr>
              <a:t>领域性质</a:t>
            </a:r>
            <a:r>
              <a:rPr lang="zh-CN" altLang="en-US" sz="2000" dirty="0">
                <a:solidFill>
                  <a:srgbClr val="990000"/>
                </a:solidFill>
                <a:effectLst/>
                <a:latin typeface="Helvetica" pitchFamily="2" charset="0"/>
              </a:rPr>
              <a:t> </a:t>
            </a:r>
            <a:r>
              <a:rPr lang="en-US" altLang="zh-CN" sz="2000" dirty="0">
                <a:solidFill>
                  <a:srgbClr val="850002"/>
                </a:solidFill>
                <a:effectLst/>
                <a:latin typeface="Helvetica" pitchFamily="2" charset="0"/>
              </a:rPr>
              <a:t>D:</a:t>
            </a:r>
          </a:p>
          <a:p>
            <a:pPr>
              <a:lnSpc>
                <a:spcPct val="150000"/>
              </a:lnSpc>
            </a:pPr>
            <a:r>
              <a:rPr lang="en-US" altLang="zh-CN" sz="2000" dirty="0">
                <a:solidFill>
                  <a:srgbClr val="000000"/>
                </a:solidFill>
                <a:effectLst/>
                <a:latin typeface="Arial" panose="020B0604020202020204" pitchFamily="34" charset="0"/>
              </a:rPr>
              <a:t>•</a:t>
            </a:r>
            <a:r>
              <a:rPr lang="en-US" altLang="zh-CN" sz="2000" dirty="0">
                <a:solidFill>
                  <a:srgbClr val="000000"/>
                </a:solidFill>
                <a:effectLst/>
                <a:latin typeface="Helvetica" pitchFamily="2" charset="0"/>
              </a:rPr>
              <a:t> </a:t>
            </a:r>
            <a:r>
              <a:rPr lang="zh-CN" altLang="en-US" sz="2000" dirty="0">
                <a:solidFill>
                  <a:srgbClr val="000000"/>
                </a:solidFill>
                <a:effectLst/>
                <a:latin typeface="Helvetica" pitchFamily="2" charset="0"/>
              </a:rPr>
              <a:t>当且仅当轮胎转动时产生轮脉冲。</a:t>
            </a:r>
          </a:p>
          <a:p>
            <a:pPr>
              <a:lnSpc>
                <a:spcPct val="150000"/>
              </a:lnSpc>
            </a:pPr>
            <a:r>
              <a:rPr lang="en-US" altLang="zh-CN" sz="2000" dirty="0">
                <a:solidFill>
                  <a:srgbClr val="000000"/>
                </a:solidFill>
                <a:effectLst/>
                <a:latin typeface="Arial" panose="020B0604020202020204" pitchFamily="34" charset="0"/>
              </a:rPr>
              <a:t>•</a:t>
            </a:r>
            <a:r>
              <a:rPr lang="zh-CN" altLang="en-US" sz="2000" dirty="0">
                <a:solidFill>
                  <a:srgbClr val="000000"/>
                </a:solidFill>
                <a:effectLst/>
                <a:latin typeface="Helvetica" pitchFamily="2" charset="0"/>
              </a:rPr>
              <a:t> 当且仅当飞机在跑道上移动时，轮胎转动。</a:t>
            </a:r>
          </a:p>
          <a:p>
            <a:pPr>
              <a:lnSpc>
                <a:spcPct val="150000"/>
              </a:lnSpc>
            </a:pPr>
            <a:r>
              <a:rPr lang="zh-CN" altLang="en-US" sz="2000" dirty="0">
                <a:solidFill>
                  <a:srgbClr val="850002"/>
                </a:solidFill>
                <a:effectLst/>
                <a:latin typeface="Helvetica" pitchFamily="2" charset="0"/>
              </a:rPr>
              <a:t>规格说明 </a:t>
            </a:r>
            <a:r>
              <a:rPr lang="en-US" altLang="zh-CN" sz="2000" dirty="0">
                <a:solidFill>
                  <a:srgbClr val="850002"/>
                </a:solidFill>
                <a:effectLst/>
                <a:latin typeface="Helvetica" pitchFamily="2" charset="0"/>
              </a:rPr>
              <a:t>S:</a:t>
            </a:r>
          </a:p>
          <a:p>
            <a:pPr>
              <a:lnSpc>
                <a:spcPct val="150000"/>
              </a:lnSpc>
            </a:pPr>
            <a:r>
              <a:rPr lang="en-US" altLang="zh-CN" sz="2000" dirty="0">
                <a:solidFill>
                  <a:srgbClr val="000000"/>
                </a:solidFill>
                <a:effectLst/>
                <a:latin typeface="Arial" panose="020B0604020202020204" pitchFamily="34" charset="0"/>
              </a:rPr>
              <a:t>•</a:t>
            </a:r>
            <a:r>
              <a:rPr lang="en-US" altLang="zh-CN" sz="2000" dirty="0">
                <a:solidFill>
                  <a:srgbClr val="000000"/>
                </a:solidFill>
                <a:effectLst/>
                <a:latin typeface="Helvetica" pitchFamily="2" charset="0"/>
              </a:rPr>
              <a:t> </a:t>
            </a:r>
            <a:r>
              <a:rPr lang="zh-CN" altLang="en-US" sz="2000" dirty="0">
                <a:solidFill>
                  <a:srgbClr val="000000"/>
                </a:solidFill>
                <a:effectLst/>
                <a:latin typeface="Helvetica" pitchFamily="2" charset="0"/>
              </a:rPr>
              <a:t>当且仅当有轮脉冲产生时，反推器工作。</a:t>
            </a:r>
          </a:p>
          <a:p>
            <a:pPr>
              <a:lnSpc>
                <a:spcPct val="150000"/>
              </a:lnSpc>
            </a:pPr>
            <a:r>
              <a:rPr lang="en-US" altLang="zh-CN" sz="2000" dirty="0">
                <a:solidFill>
                  <a:srgbClr val="850002"/>
                </a:solidFill>
                <a:effectLst/>
                <a:latin typeface="Helvetica" pitchFamily="2" charset="0"/>
              </a:rPr>
              <a:t>S+D</a:t>
            </a:r>
            <a:r>
              <a:rPr lang="zh-CN" altLang="en-US" sz="2000" dirty="0">
                <a:solidFill>
                  <a:srgbClr val="850002"/>
                </a:solidFill>
                <a:effectLst/>
                <a:latin typeface="Helvetica" pitchFamily="2" charset="0"/>
              </a:rPr>
              <a:t> </a:t>
            </a:r>
            <a:r>
              <a:rPr lang="en-US" altLang="zh-CN" sz="2000" dirty="0">
                <a:solidFill>
                  <a:srgbClr val="850002"/>
                </a:solidFill>
                <a:effectLst/>
                <a:latin typeface="Helvetica" pitchFamily="2" charset="0"/>
              </a:rPr>
              <a:t>→</a:t>
            </a:r>
            <a:r>
              <a:rPr lang="zh-CN" altLang="en-US" sz="2000" dirty="0">
                <a:solidFill>
                  <a:srgbClr val="850002"/>
                </a:solidFill>
                <a:effectLst/>
                <a:latin typeface="Helvetica" pitchFamily="2" charset="0"/>
              </a:rPr>
              <a:t> </a:t>
            </a:r>
            <a:r>
              <a:rPr lang="en-US" altLang="zh-CN" sz="2000" dirty="0">
                <a:solidFill>
                  <a:srgbClr val="850002"/>
                </a:solidFill>
                <a:effectLst/>
                <a:latin typeface="Helvetica" pitchFamily="2" charset="0"/>
              </a:rPr>
              <a:t>R </a:t>
            </a:r>
            <a:r>
              <a:rPr lang="zh-CN" altLang="en-US" sz="2000" dirty="0">
                <a:solidFill>
                  <a:srgbClr val="990000"/>
                </a:solidFill>
                <a:effectLst/>
                <a:latin typeface="Helvetica" pitchFamily="2" charset="0"/>
              </a:rPr>
              <a:t>？</a:t>
            </a:r>
            <a:endParaRPr lang="en-US" altLang="zh-CN" sz="2000" dirty="0">
              <a:solidFill>
                <a:srgbClr val="850002"/>
              </a:solidFill>
              <a:effectLst/>
              <a:latin typeface="Helvetica" pitchFamily="2" charset="0"/>
            </a:endParaRPr>
          </a:p>
          <a:p>
            <a:pPr>
              <a:lnSpc>
                <a:spcPct val="150000"/>
              </a:lnSpc>
            </a:pPr>
            <a:r>
              <a:rPr lang="en-US" altLang="zh-CN" sz="2000" dirty="0">
                <a:solidFill>
                  <a:srgbClr val="000000"/>
                </a:solidFill>
                <a:effectLst/>
                <a:latin typeface="Arial" panose="020B0604020202020204" pitchFamily="34" charset="0"/>
              </a:rPr>
              <a:t>•</a:t>
            </a:r>
            <a:r>
              <a:rPr lang="en-US" altLang="zh-CN" sz="2000" dirty="0">
                <a:solidFill>
                  <a:srgbClr val="000000"/>
                </a:solidFill>
                <a:effectLst/>
                <a:latin typeface="Helvetica" pitchFamily="2" charset="0"/>
              </a:rPr>
              <a:t> </a:t>
            </a:r>
            <a:r>
              <a:rPr lang="zh-CN" altLang="en-US" sz="2000" dirty="0">
                <a:solidFill>
                  <a:srgbClr val="000000"/>
                </a:solidFill>
                <a:effectLst/>
                <a:latin typeface="Helvetica" pitchFamily="2" charset="0"/>
              </a:rPr>
              <a:t>当领域模型出错时，会有什么后果？</a:t>
            </a:r>
          </a:p>
        </p:txBody>
      </p:sp>
      <p:pic>
        <p:nvPicPr>
          <p:cNvPr id="15" name="图片 14" descr="跑道上有一架飞机&#10;&#10;描述已自动生成">
            <a:extLst>
              <a:ext uri="{FF2B5EF4-FFF2-40B4-BE49-F238E27FC236}">
                <a16:creationId xmlns:a16="http://schemas.microsoft.com/office/drawing/2014/main" id="{F8689781-55E7-10D1-78C0-80C25A056ECF}"/>
              </a:ext>
            </a:extLst>
          </p:cNvPr>
          <p:cNvPicPr>
            <a:picLocks noChangeAspect="1"/>
          </p:cNvPicPr>
          <p:nvPr/>
        </p:nvPicPr>
        <p:blipFill>
          <a:blip r:embed="rId3"/>
          <a:stretch>
            <a:fillRect/>
          </a:stretch>
        </p:blipFill>
        <p:spPr>
          <a:xfrm>
            <a:off x="7635520" y="409385"/>
            <a:ext cx="3616188" cy="1705942"/>
          </a:xfrm>
          <a:prstGeom prst="rect">
            <a:avLst/>
          </a:prstGeom>
        </p:spPr>
      </p:pic>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D4FBCD78-2D0E-B2BA-B9F6-9589E209AF5F}"/>
                  </a:ext>
                </a:extLst>
              </p:cNvPr>
              <p:cNvSpPr txBox="1"/>
              <p:nvPr/>
            </p:nvSpPr>
            <p:spPr>
              <a:xfrm>
                <a:off x="6674125" y="2257339"/>
                <a:ext cx="5098774" cy="419127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𝑆𝑦𝑠𝑅𝑒𝑞</m:t>
                          </m:r>
                        </m:e>
                      </m:d>
                      <m:r>
                        <a:rPr kumimoji="1" lang="en-US" altLang="zh-CN" b="0" i="1" smtClean="0">
                          <a:latin typeface="Cambria Math" panose="02040503050406030204" pitchFamily="18" charset="0"/>
                        </a:rPr>
                        <m:t>:</m:t>
                      </m:r>
                    </m:oMath>
                  </m:oMathPara>
                </a14:m>
                <a:endParaRPr kumimoji="1" lang="en-US" altLang="zh-CN"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𝑅𝑒𝑣𝑒𝑟𝑠𝑒𝑇h𝑟𝑢𝑠𝑡𝐸𝑛𝑎𝑏𝑙𝑒𝑑</m:t>
                      </m:r>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𝑀𝑜𝑣𝑖𝑛𝑔𝑂𝑛𝑅𝑢𝑛𝑤𝑎𝑦</m:t>
                      </m:r>
                    </m:oMath>
                  </m:oMathPara>
                </a14:m>
                <a:endParaRPr kumimoji="1" lang="en-US" altLang="zh-CN" b="0" dirty="0"/>
              </a:p>
              <a:p>
                <a:pPr>
                  <a:lnSpc>
                    <a:spcPct val="150000"/>
                  </a:lnSpc>
                </a:pPr>
                <a14:m>
                  <m:oMathPara xmlns:m="http://schemas.openxmlformats.org/officeDocument/2006/math">
                    <m:oMathParaPr>
                      <m:jc m:val="left"/>
                    </m:oMathParaPr>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𝐷𝑜𝑚</m:t>
                          </m:r>
                        </m:e>
                      </m:d>
                      <m:r>
                        <a:rPr kumimoji="1" lang="en-US" altLang="zh-CN" b="0" i="1" smtClean="0">
                          <a:latin typeface="Cambria Math" panose="02040503050406030204" pitchFamily="18" charset="0"/>
                        </a:rPr>
                        <m:t>:</m:t>
                      </m:r>
                    </m:oMath>
                  </m:oMathPara>
                </a14:m>
                <a:endParaRPr kumimoji="1" lang="en-US" altLang="zh-CN" b="0" dirty="0"/>
              </a:p>
              <a:p>
                <a:pPr>
                  <a:lnSpc>
                    <a:spcPct val="150000"/>
                  </a:lnSpc>
                </a:pPr>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𝑀𝑜𝑣𝑖𝑛𝑔𝑂𝑛𝑅𝑢𝑛𝑤𝑎𝑦</m:t>
                      </m:r>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𝑊h𝑒𝑒𝑙𝑠𝑇𝑢𝑟𝑛𝑖𝑛𝑔</m:t>
                      </m:r>
                    </m:oMath>
                  </m:oMathPara>
                </a14:m>
                <a:endParaRPr kumimoji="1" lang="en-US" altLang="zh-CN" dirty="0"/>
              </a:p>
              <a:p>
                <a:pPr>
                  <a:lnSpc>
                    <a:spcPct val="150000"/>
                  </a:lnSpc>
                </a:pPr>
                <a14:m>
                  <m:oMathPara xmlns:m="http://schemas.openxmlformats.org/officeDocument/2006/math">
                    <m:oMathParaPr>
                      <m:jc m:val="left"/>
                    </m:oMathParaPr>
                    <m:oMath xmlns:m="http://schemas.openxmlformats.org/officeDocument/2006/math">
                      <m:r>
                        <a:rPr kumimoji="1" lang="en-US" altLang="zh-CN" i="1" dirty="0" smtClean="0">
                          <a:latin typeface="Cambria Math" panose="02040503050406030204" pitchFamily="18" charset="0"/>
                        </a:rPr>
                        <m:t>(</m:t>
                      </m:r>
                      <m:r>
                        <a:rPr kumimoji="1" lang="en-US" altLang="zh-CN" i="1" dirty="0" err="1" smtClean="0">
                          <a:latin typeface="Cambria Math" panose="02040503050406030204" pitchFamily="18" charset="0"/>
                        </a:rPr>
                        <m:t>𝐴𝑠𝑚</m:t>
                      </m:r>
                      <m:r>
                        <a:rPr kumimoji="1" lang="en-US" altLang="zh-CN" i="1" dirty="0" smtClean="0">
                          <a:latin typeface="Cambria Math" panose="02040503050406030204" pitchFamily="18" charset="0"/>
                        </a:rPr>
                        <m:t>):</m:t>
                      </m:r>
                    </m:oMath>
                  </m:oMathPara>
                </a14:m>
                <a:endParaRPr kumimoji="1" lang="en-US" altLang="zh-CN" dirty="0"/>
              </a:p>
              <a:p>
                <a:pPr>
                  <a:lnSpc>
                    <a:spcPct val="150000"/>
                  </a:lnSpc>
                </a:pPr>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𝑊h𝑒𝑒𝑙𝑃𝑢𝑙𝑠𝑒𝑠</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𝑂</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𝑛</m:t>
                          </m:r>
                        </m:e>
                        <m:sup>
                          <m:r>
                            <a:rPr kumimoji="1" lang="en-US" altLang="zh-CN" b="0" i="1" smtClean="0">
                              <a:latin typeface="Cambria Math" panose="02040503050406030204" pitchFamily="18" charset="0"/>
                            </a:rPr>
                            <m:t>′</m:t>
                          </m:r>
                        </m:sup>
                      </m:sSup>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𝑊h𝑒𝑒𝑙𝑇𝑢𝑟𝑛𝑖𝑛𝑔</m:t>
                      </m:r>
                    </m:oMath>
                  </m:oMathPara>
                </a14:m>
                <a:endParaRPr kumimoji="1" lang="en-US" altLang="zh-CN" b="0" dirty="0"/>
              </a:p>
              <a:p>
                <a:pPr>
                  <a:lnSpc>
                    <a:spcPct val="150000"/>
                  </a:lnSpc>
                </a:pPr>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𝑅𝑒𝑣𝑒𝑟𝑠𝑒</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𝑂</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𝑛</m:t>
                          </m:r>
                        </m:e>
                        <m:sup>
                          <m:r>
                            <a:rPr kumimoji="1" lang="en-US" altLang="zh-CN" b="0" i="1" smtClean="0">
                              <a:latin typeface="Cambria Math" panose="02040503050406030204" pitchFamily="18" charset="0"/>
                            </a:rPr>
                            <m:t>′</m:t>
                          </m:r>
                        </m:sup>
                      </m:sSup>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𝑅𝑒𝑣𝑒𝑟𝑠𝑒𝑇h𝑟𝑢𝑠𝑡𝐸𝑛𝑎𝑏𝑙𝑒𝑑</m:t>
                      </m:r>
                    </m:oMath>
                  </m:oMathPara>
                </a14:m>
                <a:endParaRPr kumimoji="1" lang="en-US" altLang="zh-CN" b="0" dirty="0"/>
              </a:p>
              <a:p>
                <a:pPr>
                  <a:lnSpc>
                    <a:spcPct val="150000"/>
                  </a:lnSpc>
                </a:pPr>
                <a14:m>
                  <m:oMathPara xmlns:m="http://schemas.openxmlformats.org/officeDocument/2006/math">
                    <m:oMathParaPr>
                      <m:jc m:val="left"/>
                    </m:oMathParaPr>
                    <m:oMath xmlns:m="http://schemas.openxmlformats.org/officeDocument/2006/math">
                      <m:r>
                        <a:rPr kumimoji="1" lang="en-US" altLang="zh-CN" i="1" dirty="0" smtClean="0">
                          <a:latin typeface="Cambria Math" panose="02040503050406030204" pitchFamily="18" charset="0"/>
                        </a:rPr>
                        <m:t>(</m:t>
                      </m:r>
                      <m:r>
                        <a:rPr kumimoji="1" lang="en-US" altLang="zh-CN" b="0" i="1" dirty="0" smtClean="0">
                          <a:latin typeface="Cambria Math" panose="02040503050406030204" pitchFamily="18" charset="0"/>
                        </a:rPr>
                        <m:t>𝑆𝑜𝑓𝑡𝑅𝑒𝑞</m:t>
                      </m:r>
                      <m:r>
                        <a:rPr kumimoji="1" lang="en-US" altLang="zh-CN" i="1" dirty="0" smtClean="0">
                          <a:latin typeface="Cambria Math" panose="02040503050406030204" pitchFamily="18" charset="0"/>
                        </a:rPr>
                        <m:t>):</m:t>
                      </m:r>
                    </m:oMath>
                  </m:oMathPara>
                </a14:m>
                <a:endParaRPr kumimoji="1" lang="en-US" altLang="zh-CN" dirty="0"/>
              </a:p>
              <a:p>
                <a:pPr>
                  <a:lnSpc>
                    <a:spcPct val="150000"/>
                  </a:lnSpc>
                </a:pPr>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𝑅𝑒𝑣𝑒𝑟𝑠𝑒</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𝑂</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𝑛</m:t>
                          </m:r>
                        </m:e>
                        <m:sup>
                          <m:r>
                            <a:rPr kumimoji="1" lang="en-US" altLang="zh-CN" b="0" i="1" smtClean="0">
                              <a:latin typeface="Cambria Math" panose="02040503050406030204" pitchFamily="18" charset="0"/>
                            </a:rPr>
                            <m:t>′</m:t>
                          </m:r>
                        </m:sup>
                      </m:sSup>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𝑊h𝑒𝑒𝑙𝑃𝑢𝑙𝑠𝑒</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𝑂𝑛</m:t>
                      </m:r>
                      <m:r>
                        <a:rPr kumimoji="1" lang="en-US" altLang="zh-CN" b="0" i="1" smtClean="0">
                          <a:latin typeface="Cambria Math" panose="02040503050406030204" pitchFamily="18" charset="0"/>
                        </a:rPr>
                        <m:t>′</m:t>
                      </m:r>
                    </m:oMath>
                  </m:oMathPara>
                </a14:m>
                <a:endParaRPr kumimoji="1" lang="en-US" altLang="zh-CN" b="0" dirty="0"/>
              </a:p>
              <a:p>
                <a:pPr>
                  <a:lnSpc>
                    <a:spcPct val="150000"/>
                  </a:lnSpc>
                </a:pPr>
                <a:endParaRPr kumimoji="1" lang="zh-CN" altLang="en-US" dirty="0"/>
              </a:p>
            </p:txBody>
          </p:sp>
        </mc:Choice>
        <mc:Fallback>
          <p:sp>
            <p:nvSpPr>
              <p:cNvPr id="24" name="文本框 23">
                <a:extLst>
                  <a:ext uri="{FF2B5EF4-FFF2-40B4-BE49-F238E27FC236}">
                    <a16:creationId xmlns:a16="http://schemas.microsoft.com/office/drawing/2014/main" id="{D4FBCD78-2D0E-B2BA-B9F6-9589E209AF5F}"/>
                  </a:ext>
                </a:extLst>
              </p:cNvPr>
              <p:cNvSpPr txBox="1">
                <a:spLocks noRot="1" noChangeAspect="1" noMove="1" noResize="1" noEditPoints="1" noAdjustHandles="1" noChangeArrowheads="1" noChangeShapeType="1" noTextEdit="1"/>
              </p:cNvSpPr>
              <p:nvPr/>
            </p:nvSpPr>
            <p:spPr>
              <a:xfrm>
                <a:off x="6674125" y="2257339"/>
                <a:ext cx="5098774" cy="4191276"/>
              </a:xfrm>
              <a:prstGeom prst="rect">
                <a:avLst/>
              </a:prstGeom>
              <a:blipFill>
                <a:blip r:embed="rId4"/>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723525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1BEEC-625E-69F4-BFE8-2B966808AA3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7B7EC8F-8745-C6C9-9733-DE9D2035A01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2AC2B80-5199-4651-BA5E-863628DEE00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21AB9C1A-4CE9-D287-067D-B9738FC436F0}"/>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存在问题的需求描述实例</a:t>
            </a:r>
          </a:p>
        </p:txBody>
      </p:sp>
      <p:sp>
        <p:nvSpPr>
          <p:cNvPr id="5" name="日期占位符 4">
            <a:extLst>
              <a:ext uri="{FF2B5EF4-FFF2-40B4-BE49-F238E27FC236}">
                <a16:creationId xmlns:a16="http://schemas.microsoft.com/office/drawing/2014/main" id="{7E694D99-7C58-0BBF-3EB6-66524E223D56}"/>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6A44B084-9750-1A1A-4EFD-88C9C0E7F023}"/>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AC0BD384-6F55-B25B-E81D-E4360CBEA39B}"/>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5800E803-426B-34E3-741A-0039648DE565}"/>
              </a:ext>
            </a:extLst>
          </p:cNvPr>
          <p:cNvPicPr>
            <a:picLocks noChangeAspect="1"/>
          </p:cNvPicPr>
          <p:nvPr/>
        </p:nvPicPr>
        <p:blipFill>
          <a:blip r:embed="rId2"/>
          <a:stretch>
            <a:fillRect/>
          </a:stretch>
        </p:blipFill>
        <p:spPr>
          <a:xfrm>
            <a:off x="11353800" y="0"/>
            <a:ext cx="838199" cy="818771"/>
          </a:xfrm>
          <a:prstGeom prst="rect">
            <a:avLst/>
          </a:prstGeom>
        </p:spPr>
      </p:pic>
      <p:sp>
        <p:nvSpPr>
          <p:cNvPr id="23" name="文本框 22">
            <a:extLst>
              <a:ext uri="{FF2B5EF4-FFF2-40B4-BE49-F238E27FC236}">
                <a16:creationId xmlns:a16="http://schemas.microsoft.com/office/drawing/2014/main" id="{159FD74C-9C67-4E0F-4957-4FA5BACF1CE2}"/>
              </a:ext>
            </a:extLst>
          </p:cNvPr>
          <p:cNvSpPr txBox="1"/>
          <p:nvPr/>
        </p:nvSpPr>
        <p:spPr>
          <a:xfrm>
            <a:off x="635572" y="1019083"/>
            <a:ext cx="10718228" cy="5116209"/>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850002"/>
                </a:solidFill>
                <a:effectLst/>
                <a:latin typeface="+mn-ea"/>
              </a:rPr>
              <a:t>含糊的需求描述</a:t>
            </a:r>
            <a:r>
              <a:rPr lang="zh-CN" altLang="en-US" sz="2000" dirty="0">
                <a:solidFill>
                  <a:srgbClr val="000000"/>
                </a:solidFill>
                <a:effectLst/>
                <a:latin typeface="+mn-ea"/>
              </a:rPr>
              <a:t>：</a:t>
            </a:r>
            <a:endParaRPr lang="zh-CN" altLang="en-US" sz="2000" dirty="0">
              <a:solidFill>
                <a:srgbClr val="850002"/>
              </a:solidFill>
              <a:effectLst/>
              <a:latin typeface="+mn-ea"/>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“工资总额由上一条记录获得”</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“所有客户都具有同一控制域”</a:t>
            </a:r>
          </a:p>
          <a:p>
            <a:pPr marL="342900" indent="-342900">
              <a:lnSpc>
                <a:spcPct val="150000"/>
              </a:lnSpc>
              <a:buFont typeface="Arial" panose="020B0604020202020204" pitchFamily="34" charset="0"/>
              <a:buChar char="•"/>
            </a:pPr>
            <a:r>
              <a:rPr lang="zh-CN" altLang="en-US" sz="2000" dirty="0">
                <a:solidFill>
                  <a:srgbClr val="850002"/>
                </a:solidFill>
                <a:effectLst/>
                <a:latin typeface="+mn-ea"/>
              </a:rPr>
              <a:t>错误的需求描述</a:t>
            </a:r>
            <a:r>
              <a:rPr lang="zh-CN" altLang="en-US" sz="2000" dirty="0">
                <a:solidFill>
                  <a:srgbClr val="000000"/>
                </a:solidFill>
                <a:effectLst/>
                <a:latin typeface="+mn-ea"/>
              </a:rPr>
              <a:t>：</a:t>
            </a:r>
            <a:endParaRPr lang="zh-CN" altLang="en-US" sz="2000" dirty="0">
              <a:solidFill>
                <a:srgbClr val="850002"/>
              </a:solidFill>
              <a:effectLst/>
              <a:latin typeface="+mn-ea"/>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“所有系统将九月作为财政年度的起始时间”</a:t>
            </a:r>
          </a:p>
          <a:p>
            <a:pPr marL="342900" indent="-342900">
              <a:lnSpc>
                <a:spcPct val="150000"/>
              </a:lnSpc>
              <a:buFont typeface="Arial" panose="020B0604020202020204" pitchFamily="34" charset="0"/>
              <a:buChar char="•"/>
            </a:pPr>
            <a:r>
              <a:rPr lang="zh-CN" altLang="en-US" sz="2000" dirty="0">
                <a:solidFill>
                  <a:srgbClr val="850002"/>
                </a:solidFill>
                <a:effectLst/>
                <a:latin typeface="+mn-ea"/>
              </a:rPr>
              <a:t>不完整的需求描述</a:t>
            </a:r>
            <a:r>
              <a:rPr lang="zh-CN" altLang="en-US" sz="2000" dirty="0">
                <a:solidFill>
                  <a:srgbClr val="000000"/>
                </a:solidFill>
                <a:effectLst/>
                <a:latin typeface="+mn-ea"/>
              </a:rPr>
              <a:t>：</a:t>
            </a:r>
            <a:endParaRPr lang="zh-CN" altLang="en-US" sz="2000" dirty="0">
              <a:solidFill>
                <a:srgbClr val="850002"/>
              </a:solidFill>
              <a:effectLst/>
              <a:latin typeface="+mn-ea"/>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“出错信息显示在屏幕的第</a:t>
            </a:r>
            <a:r>
              <a:rPr lang="en-US" altLang="zh-CN" sz="2000" dirty="0">
                <a:solidFill>
                  <a:srgbClr val="000000"/>
                </a:solidFill>
                <a:effectLst/>
                <a:latin typeface="+mn-ea"/>
              </a:rPr>
              <a:t>24</a:t>
            </a:r>
            <a:r>
              <a:rPr lang="zh-CN" altLang="en-US" sz="2000" dirty="0">
                <a:solidFill>
                  <a:srgbClr val="000000"/>
                </a:solidFill>
                <a:effectLst/>
                <a:latin typeface="+mn-ea"/>
              </a:rPr>
              <a:t>行”</a:t>
            </a:r>
          </a:p>
          <a:p>
            <a:pPr marL="342900" indent="-342900">
              <a:lnSpc>
                <a:spcPct val="150000"/>
              </a:lnSpc>
              <a:buFont typeface="Arial" panose="020B0604020202020204" pitchFamily="34" charset="0"/>
              <a:buChar char="•"/>
            </a:pPr>
            <a:r>
              <a:rPr lang="zh-CN" altLang="en-US" sz="2000" dirty="0">
                <a:solidFill>
                  <a:srgbClr val="850002"/>
                </a:solidFill>
                <a:effectLst/>
                <a:latin typeface="+mn-ea"/>
              </a:rPr>
              <a:t>矛盾或不一致的需求描述</a:t>
            </a:r>
            <a:r>
              <a:rPr lang="zh-CN" altLang="en-US" sz="2000" dirty="0">
                <a:solidFill>
                  <a:srgbClr val="000000"/>
                </a:solidFill>
                <a:effectLst/>
                <a:latin typeface="+mn-ea"/>
              </a:rPr>
              <a:t>：</a:t>
            </a:r>
            <a:endParaRPr lang="zh-CN" altLang="en-US" sz="2000" dirty="0">
              <a:solidFill>
                <a:srgbClr val="850002"/>
              </a:solidFill>
              <a:effectLst/>
              <a:latin typeface="+mn-ea"/>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a:t>
            </a:r>
            <a:r>
              <a:rPr lang="en-US" altLang="zh-CN" sz="2000" dirty="0">
                <a:solidFill>
                  <a:srgbClr val="000000"/>
                </a:solidFill>
                <a:effectLst/>
                <a:latin typeface="+mn-ea"/>
              </a:rPr>
              <a:t>C=A+B”</a:t>
            </a:r>
            <a:r>
              <a:rPr lang="zh-CN" altLang="en-US" sz="2000" dirty="0">
                <a:solidFill>
                  <a:srgbClr val="000000"/>
                </a:solidFill>
                <a:effectLst/>
                <a:latin typeface="+mn-ea"/>
              </a:rPr>
              <a:t>；“</a:t>
            </a:r>
            <a:r>
              <a:rPr lang="en-US" altLang="zh-CN" sz="2000" dirty="0">
                <a:solidFill>
                  <a:srgbClr val="000000"/>
                </a:solidFill>
                <a:effectLst/>
                <a:latin typeface="+mn-ea"/>
              </a:rPr>
              <a:t>C=A-B”</a:t>
            </a:r>
          </a:p>
          <a:p>
            <a:pPr marL="342900" indent="-342900">
              <a:lnSpc>
                <a:spcPct val="150000"/>
              </a:lnSpc>
              <a:buFont typeface="Arial" panose="020B0604020202020204" pitchFamily="34" charset="0"/>
              <a:buChar char="•"/>
            </a:pPr>
            <a:r>
              <a:rPr lang="zh-CN" altLang="en-US" sz="2000" dirty="0">
                <a:solidFill>
                  <a:srgbClr val="850002"/>
                </a:solidFill>
                <a:effectLst/>
                <a:latin typeface="+mn-ea"/>
              </a:rPr>
              <a:t>无法测试的需求</a:t>
            </a:r>
            <a:r>
              <a:rPr lang="zh-CN" altLang="en-US" sz="2000" dirty="0">
                <a:solidFill>
                  <a:srgbClr val="000000"/>
                </a:solidFill>
                <a:effectLst/>
                <a:latin typeface="+mn-ea"/>
              </a:rPr>
              <a:t>：</a:t>
            </a:r>
            <a:endParaRPr lang="zh-CN" altLang="en-US" sz="2000" dirty="0">
              <a:solidFill>
                <a:srgbClr val="850002"/>
              </a:solidFill>
              <a:effectLst/>
              <a:latin typeface="+mn-ea"/>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“系统应具有友好的界面”</a:t>
            </a:r>
          </a:p>
        </p:txBody>
      </p:sp>
    </p:spTree>
    <p:extLst>
      <p:ext uri="{BB962C8B-B14F-4D97-AF65-F5344CB8AC3E}">
        <p14:creationId xmlns:p14="http://schemas.microsoft.com/office/powerpoint/2010/main" val="3569226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31F84-F94C-CE81-AD08-9269EE3A26D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14A30FC-CB46-63AE-F1DD-F5DF30DDD28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E15E6CA-344D-8CFC-666D-1E5E0C836DA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74739DE0-97CD-FA4A-C0E5-20B271E07EA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需求工程活动</a:t>
            </a:r>
          </a:p>
        </p:txBody>
      </p:sp>
      <p:sp>
        <p:nvSpPr>
          <p:cNvPr id="5" name="日期占位符 4">
            <a:extLst>
              <a:ext uri="{FF2B5EF4-FFF2-40B4-BE49-F238E27FC236}">
                <a16:creationId xmlns:a16="http://schemas.microsoft.com/office/drawing/2014/main" id="{A662D872-F1CF-F14A-8444-C6E786BDC2A4}"/>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1F544790-2CE6-292E-3CBA-E7343FD37C73}"/>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6EBD5591-812B-129B-1E8A-746D1AECE182}"/>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4C9314AC-C6C3-CD71-7F0E-758D2C312A1C}"/>
              </a:ext>
            </a:extLst>
          </p:cNvPr>
          <p:cNvPicPr>
            <a:picLocks noChangeAspect="1"/>
          </p:cNvPicPr>
          <p:nvPr/>
        </p:nvPicPr>
        <p:blipFill>
          <a:blip r:embed="rId2"/>
          <a:stretch>
            <a:fillRect/>
          </a:stretch>
        </p:blipFill>
        <p:spPr>
          <a:xfrm>
            <a:off x="11353800" y="0"/>
            <a:ext cx="838199" cy="818771"/>
          </a:xfrm>
          <a:prstGeom prst="rect">
            <a:avLst/>
          </a:prstGeom>
        </p:spPr>
      </p:pic>
      <p:pic>
        <p:nvPicPr>
          <p:cNvPr id="14" name="图片 13" descr="图示&#10;&#10;描述已自动生成">
            <a:extLst>
              <a:ext uri="{FF2B5EF4-FFF2-40B4-BE49-F238E27FC236}">
                <a16:creationId xmlns:a16="http://schemas.microsoft.com/office/drawing/2014/main" id="{3992A1EB-A9B6-9E8E-1A52-A10EBF6B6D90}"/>
              </a:ext>
            </a:extLst>
          </p:cNvPr>
          <p:cNvPicPr>
            <a:picLocks noChangeAspect="1"/>
          </p:cNvPicPr>
          <p:nvPr/>
        </p:nvPicPr>
        <p:blipFill>
          <a:blip r:embed="rId3"/>
          <a:stretch>
            <a:fillRect/>
          </a:stretch>
        </p:blipFill>
        <p:spPr>
          <a:xfrm>
            <a:off x="641636" y="1207244"/>
            <a:ext cx="5905500" cy="4784819"/>
          </a:xfrm>
          <a:prstGeom prst="rect">
            <a:avLst/>
          </a:prstGeom>
        </p:spPr>
      </p:pic>
      <p:sp>
        <p:nvSpPr>
          <p:cNvPr id="15" name="文本框 14">
            <a:extLst>
              <a:ext uri="{FF2B5EF4-FFF2-40B4-BE49-F238E27FC236}">
                <a16:creationId xmlns:a16="http://schemas.microsoft.com/office/drawing/2014/main" id="{FC608B67-DE3F-3B3B-C8FB-94852A6C4F97}"/>
              </a:ext>
            </a:extLst>
          </p:cNvPr>
          <p:cNvSpPr txBox="1"/>
          <p:nvPr/>
        </p:nvSpPr>
        <p:spPr>
          <a:xfrm>
            <a:off x="6743743" y="1331371"/>
            <a:ext cx="4610057" cy="2795252"/>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400" dirty="0"/>
              <a:t>需求抽取（</a:t>
            </a:r>
            <a:r>
              <a:rPr kumimoji="1" lang="en-US" altLang="zh-CN" sz="2400" dirty="0"/>
              <a:t>Elicitation</a:t>
            </a:r>
            <a:r>
              <a:rPr kumimoji="1" lang="zh-CN" altLang="en-US" sz="2400" dirty="0"/>
              <a:t>）</a:t>
            </a:r>
            <a:endParaRPr kumimoji="1" lang="en-US" altLang="zh-CN" sz="2400" dirty="0"/>
          </a:p>
          <a:p>
            <a:pPr marL="342900" indent="-342900">
              <a:lnSpc>
                <a:spcPct val="150000"/>
              </a:lnSpc>
              <a:buClr>
                <a:srgbClr val="C00000"/>
              </a:buClr>
              <a:buFont typeface="Wingdings" pitchFamily="2" charset="2"/>
              <a:buChar char="p"/>
            </a:pPr>
            <a:r>
              <a:rPr kumimoji="1" lang="zh-CN" altLang="en-US" sz="2400" dirty="0"/>
              <a:t>需求分析（</a:t>
            </a:r>
            <a:r>
              <a:rPr kumimoji="1" lang="en-US" altLang="zh-CN" sz="2400" dirty="0"/>
              <a:t>Analysis</a:t>
            </a:r>
            <a:r>
              <a:rPr kumimoji="1" lang="zh-CN" altLang="en-US" sz="2400" dirty="0"/>
              <a:t>）</a:t>
            </a:r>
            <a:endParaRPr kumimoji="1" lang="en-US" altLang="zh-CN" sz="2400" dirty="0"/>
          </a:p>
          <a:p>
            <a:pPr marL="342900" indent="-342900">
              <a:lnSpc>
                <a:spcPct val="150000"/>
              </a:lnSpc>
              <a:buClr>
                <a:srgbClr val="C00000"/>
              </a:buClr>
              <a:buFont typeface="Wingdings" pitchFamily="2" charset="2"/>
              <a:buChar char="p"/>
            </a:pPr>
            <a:r>
              <a:rPr kumimoji="1" lang="zh-CN" altLang="en-US" sz="2400" dirty="0"/>
              <a:t>需求归约（</a:t>
            </a:r>
            <a:r>
              <a:rPr kumimoji="1" lang="en-US" altLang="zh-CN" sz="2400" dirty="0"/>
              <a:t>Specification</a:t>
            </a:r>
            <a:r>
              <a:rPr kumimoji="1" lang="zh-CN" altLang="en-US" sz="2400" dirty="0"/>
              <a:t>）</a:t>
            </a:r>
            <a:endParaRPr kumimoji="1" lang="en-US" altLang="zh-CN" sz="2400" dirty="0"/>
          </a:p>
          <a:p>
            <a:pPr marL="342900" indent="-342900">
              <a:lnSpc>
                <a:spcPct val="150000"/>
              </a:lnSpc>
              <a:buClr>
                <a:srgbClr val="C00000"/>
              </a:buClr>
              <a:buFont typeface="Wingdings" pitchFamily="2" charset="2"/>
              <a:buChar char="p"/>
            </a:pPr>
            <a:r>
              <a:rPr kumimoji="1" lang="zh-CN" altLang="en-US" sz="2400" dirty="0"/>
              <a:t>需求管理（</a:t>
            </a:r>
            <a:r>
              <a:rPr kumimoji="1" lang="en-US" altLang="zh-CN" sz="2400" dirty="0"/>
              <a:t>Management</a:t>
            </a:r>
            <a:r>
              <a:rPr kumimoji="1" lang="zh-CN" altLang="en-US" sz="2400" dirty="0"/>
              <a:t>）</a:t>
            </a:r>
            <a:endParaRPr kumimoji="1" lang="en-US" altLang="zh-CN" sz="2400" dirty="0"/>
          </a:p>
          <a:p>
            <a:pPr marL="342900" indent="-342900">
              <a:lnSpc>
                <a:spcPct val="150000"/>
              </a:lnSpc>
              <a:buClr>
                <a:srgbClr val="C00000"/>
              </a:buClr>
              <a:buFont typeface="Wingdings" pitchFamily="2" charset="2"/>
              <a:buChar char="p"/>
            </a:pPr>
            <a:r>
              <a:rPr kumimoji="1" lang="zh-CN" altLang="en-US" sz="2400" dirty="0"/>
              <a:t>需求验证（</a:t>
            </a:r>
            <a:r>
              <a:rPr kumimoji="1" lang="en-US" altLang="zh-CN" sz="2400" dirty="0"/>
              <a:t>Validation</a:t>
            </a:r>
            <a:r>
              <a:rPr kumimoji="1" lang="zh-CN" altLang="en-US" sz="2400" dirty="0"/>
              <a:t>）</a:t>
            </a:r>
            <a:endParaRPr kumimoji="1" lang="en-US" altLang="zh-CN" sz="2400" dirty="0"/>
          </a:p>
        </p:txBody>
      </p:sp>
      <p:pic>
        <p:nvPicPr>
          <p:cNvPr id="24" name="图片 23" descr="画里面的卡通动物&#10;&#10;中度可信度描述已自动生成">
            <a:extLst>
              <a:ext uri="{FF2B5EF4-FFF2-40B4-BE49-F238E27FC236}">
                <a16:creationId xmlns:a16="http://schemas.microsoft.com/office/drawing/2014/main" id="{07DDF31C-C68D-0621-0D84-78437C7AB423}"/>
              </a:ext>
            </a:extLst>
          </p:cNvPr>
          <p:cNvPicPr>
            <a:picLocks noChangeAspect="1"/>
          </p:cNvPicPr>
          <p:nvPr/>
        </p:nvPicPr>
        <p:blipFill>
          <a:blip r:embed="rId4"/>
          <a:stretch>
            <a:fillRect/>
          </a:stretch>
        </p:blipFill>
        <p:spPr>
          <a:xfrm>
            <a:off x="8498967" y="4253100"/>
            <a:ext cx="1483233" cy="1738963"/>
          </a:xfrm>
          <a:prstGeom prst="rect">
            <a:avLst/>
          </a:prstGeom>
        </p:spPr>
      </p:pic>
    </p:spTree>
    <p:extLst>
      <p:ext uri="{BB962C8B-B14F-4D97-AF65-F5344CB8AC3E}">
        <p14:creationId xmlns:p14="http://schemas.microsoft.com/office/powerpoint/2010/main" val="303856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88EE0-1607-10D7-7803-E0747DCEC65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0E6DBEC-4F1F-E6D1-CA9F-B27696DCE12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099AFC2-63A9-B386-A2D5-E9B11023057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A650D6DE-77B7-3C5E-D1F0-263861972FD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需求抽取（</a:t>
            </a:r>
            <a:r>
              <a:rPr kumimoji="1" lang="en-US" altLang="zh-CN" sz="4000" dirty="0">
                <a:latin typeface="Microsoft YaHei" panose="020B0503020204020204" pitchFamily="34" charset="-122"/>
                <a:ea typeface="Microsoft YaHei" panose="020B0503020204020204" pitchFamily="34" charset="-122"/>
              </a:rPr>
              <a:t>Elicitation</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41FE922A-D417-E135-F513-9E8D6A2A6618}"/>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F5F46E1C-EC0E-D296-C8F0-D19B6E83562A}"/>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46A1F4BD-7E8A-598D-CC4F-E30B9E36E17B}"/>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E92C16A3-0307-F20A-B786-DD8FE144C8F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D2D9AED9-3617-16A8-0F29-77462B184D5C}"/>
              </a:ext>
            </a:extLst>
          </p:cNvPr>
          <p:cNvSpPr txBox="1"/>
          <p:nvPr/>
        </p:nvSpPr>
        <p:spPr>
          <a:xfrm>
            <a:off x="641636" y="992253"/>
            <a:ext cx="5957947" cy="3360087"/>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400" b="1" dirty="0">
                <a:solidFill>
                  <a:srgbClr val="C00000"/>
                </a:solidFill>
              </a:rPr>
              <a:t>目标：</a:t>
            </a:r>
            <a:r>
              <a:rPr kumimoji="1" lang="zh-CN" altLang="en-US" sz="2400" dirty="0"/>
              <a:t>主动与干系人协同工作，找出他们的需求，识别潜在的冲突，磋商解决矛盾，定义系统范围与边界 。</a:t>
            </a:r>
          </a:p>
          <a:p>
            <a:pPr marL="342900" indent="-342900">
              <a:lnSpc>
                <a:spcPct val="150000"/>
              </a:lnSpc>
              <a:buClr>
                <a:srgbClr val="C00000"/>
              </a:buClr>
              <a:buFont typeface="Wingdings" pitchFamily="2" charset="2"/>
              <a:buChar char="p"/>
            </a:pPr>
            <a:r>
              <a:rPr kumimoji="1" lang="zh-CN" altLang="en-US" sz="2400" b="1" dirty="0">
                <a:solidFill>
                  <a:srgbClr val="C00000"/>
                </a:solidFill>
              </a:rPr>
              <a:t>实质：</a:t>
            </a:r>
            <a:r>
              <a:rPr kumimoji="1" lang="zh-CN" altLang="en-US" sz="2400" dirty="0"/>
              <a:t>了解待解决的问题及其所属领域。</a:t>
            </a:r>
          </a:p>
          <a:p>
            <a:pPr marL="342900" indent="-342900">
              <a:lnSpc>
                <a:spcPct val="150000"/>
              </a:lnSpc>
              <a:buClr>
                <a:srgbClr val="C00000"/>
              </a:buClr>
              <a:buFont typeface="Wingdings" pitchFamily="2" charset="2"/>
              <a:buChar char="p"/>
            </a:pPr>
            <a:r>
              <a:rPr kumimoji="1" lang="zh-CN" altLang="en-US" sz="2400" b="1" dirty="0">
                <a:solidFill>
                  <a:srgbClr val="C00000"/>
                </a:solidFill>
              </a:rPr>
              <a:t>关键：</a:t>
            </a:r>
            <a:r>
              <a:rPr lang="zh-CN" altLang="en-US" sz="2400" dirty="0">
                <a:solidFill>
                  <a:srgbClr val="000000"/>
                </a:solidFill>
                <a:effectLst/>
                <a:latin typeface="Helvetica" pitchFamily="2" charset="0"/>
              </a:rPr>
              <a:t>确保该问题的解决是有商业价值的</a:t>
            </a:r>
            <a:r>
              <a:rPr kumimoji="1" lang="zh-CN" altLang="en-US" sz="2400" dirty="0">
                <a:solidFill>
                  <a:srgbClr val="000000"/>
                </a:solidFill>
                <a:latin typeface="Helvetica" pitchFamily="2" charset="0"/>
              </a:rPr>
              <a:t>。</a:t>
            </a:r>
            <a:endParaRPr lang="zh-CN" altLang="en-US" sz="2400" dirty="0">
              <a:solidFill>
                <a:srgbClr val="000000"/>
              </a:solidFill>
              <a:effectLst/>
              <a:latin typeface="Helvetica" pitchFamily="2" charset="0"/>
            </a:endParaRPr>
          </a:p>
        </p:txBody>
      </p:sp>
      <p:pic>
        <p:nvPicPr>
          <p:cNvPr id="11" name="图片 10" descr="图片包含 图示&#10;&#10;描述已自动生成">
            <a:extLst>
              <a:ext uri="{FF2B5EF4-FFF2-40B4-BE49-F238E27FC236}">
                <a16:creationId xmlns:a16="http://schemas.microsoft.com/office/drawing/2014/main" id="{6605637B-512D-9EEB-B314-3437A857196A}"/>
              </a:ext>
            </a:extLst>
          </p:cNvPr>
          <p:cNvPicPr>
            <a:picLocks noChangeAspect="1"/>
          </p:cNvPicPr>
          <p:nvPr/>
        </p:nvPicPr>
        <p:blipFill>
          <a:blip r:embed="rId3"/>
          <a:stretch>
            <a:fillRect/>
          </a:stretch>
        </p:blipFill>
        <p:spPr>
          <a:xfrm>
            <a:off x="7046180" y="826571"/>
            <a:ext cx="4307620" cy="5578561"/>
          </a:xfrm>
          <a:prstGeom prst="rect">
            <a:avLst/>
          </a:prstGeom>
        </p:spPr>
      </p:pic>
    </p:spTree>
    <p:extLst>
      <p:ext uri="{BB962C8B-B14F-4D97-AF65-F5344CB8AC3E}">
        <p14:creationId xmlns:p14="http://schemas.microsoft.com/office/powerpoint/2010/main" val="3738759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6DA8-029D-98CB-E64A-B32A22A09A4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DF86083-5DDA-E08F-B52F-4CEE29EE806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DFFE022-33E1-EF37-3FC6-CA27E5CE4BE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1C849566-34A3-62EE-1D05-A66E8E64DF9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需求抽取（</a:t>
            </a:r>
            <a:r>
              <a:rPr kumimoji="1" lang="en-US" altLang="zh-CN" sz="4000" dirty="0">
                <a:latin typeface="Microsoft YaHei" panose="020B0503020204020204" pitchFamily="34" charset="-122"/>
                <a:ea typeface="Microsoft YaHei" panose="020B0503020204020204" pitchFamily="34" charset="-122"/>
              </a:rPr>
              <a:t>Elicitation</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27BCA9D7-023F-24CB-C5A1-072FB28EE939}"/>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46A7548D-D805-5D9F-34C1-3C101556C74E}"/>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BE289C9B-2522-8D52-4689-035E3A6BD2E9}"/>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FA9F0DDC-34DC-89E1-293B-42DDBBCC607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3F6CBA89-BFCD-6098-E66A-C2CE7C4F6386}"/>
              </a:ext>
            </a:extLst>
          </p:cNvPr>
          <p:cNvSpPr txBox="1"/>
          <p:nvPr/>
        </p:nvSpPr>
        <p:spPr>
          <a:xfrm>
            <a:off x="641636" y="992253"/>
            <a:ext cx="10712164" cy="5207003"/>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400" b="1" dirty="0">
                <a:solidFill>
                  <a:srgbClr val="C00000"/>
                </a:solidFill>
              </a:rPr>
              <a:t>抽取技术</a:t>
            </a:r>
            <a:endParaRPr kumimoji="1" lang="en-US" altLang="zh-CN" sz="2400" b="1" dirty="0">
              <a:solidFill>
                <a:srgbClr val="C00000"/>
              </a:solidFill>
            </a:endParaRPr>
          </a:p>
          <a:p>
            <a:pPr marL="800100" lvl="1" indent="-342900">
              <a:lnSpc>
                <a:spcPct val="150000"/>
              </a:lnSpc>
              <a:buClr>
                <a:srgbClr val="C00000"/>
              </a:buClr>
              <a:buFont typeface="Wingdings" pitchFamily="2" charset="2"/>
              <a:buChar char="p"/>
            </a:pPr>
            <a:r>
              <a:rPr kumimoji="1" lang="zh-CN" altLang="en-US" sz="2000" dirty="0"/>
              <a:t>协同工作（</a:t>
            </a:r>
            <a:r>
              <a:rPr kumimoji="1" lang="en-US" altLang="zh-CN" sz="2000" dirty="0"/>
              <a:t>Collaborative</a:t>
            </a:r>
            <a:r>
              <a:rPr kumimoji="1" lang="zh-CN" altLang="en-US" sz="2000" dirty="0"/>
              <a:t> </a:t>
            </a:r>
            <a:r>
              <a:rPr kumimoji="1" lang="en-US" altLang="zh-CN" sz="2000" dirty="0"/>
              <a:t>sessions</a:t>
            </a:r>
            <a:r>
              <a:rPr kumimoji="1" lang="zh-CN" altLang="en-US" sz="2000" dirty="0"/>
              <a:t>）</a:t>
            </a:r>
            <a:endParaRPr kumimoji="1" lang="en-US" altLang="zh-CN" sz="2000" dirty="0"/>
          </a:p>
          <a:p>
            <a:pPr marL="800100" lvl="1" indent="-342900">
              <a:lnSpc>
                <a:spcPct val="150000"/>
              </a:lnSpc>
              <a:buClr>
                <a:srgbClr val="C00000"/>
              </a:buClr>
              <a:buFont typeface="Wingdings" pitchFamily="2" charset="2"/>
              <a:buChar char="p"/>
            </a:pPr>
            <a:r>
              <a:rPr kumimoji="1" lang="zh-CN" altLang="en-US" sz="2000" dirty="0"/>
              <a:t>面谈（</a:t>
            </a:r>
            <a:r>
              <a:rPr kumimoji="1" lang="en-US" altLang="zh-CN" sz="2000" dirty="0"/>
              <a:t>Interviewing</a:t>
            </a:r>
            <a:r>
              <a:rPr kumimoji="1" lang="zh-CN" altLang="en-US" sz="2000" dirty="0"/>
              <a:t> </a:t>
            </a:r>
            <a:r>
              <a:rPr kumimoji="1" lang="en-US" altLang="zh-CN" sz="2000" dirty="0"/>
              <a:t>techniques</a:t>
            </a:r>
            <a:r>
              <a:rPr kumimoji="1" lang="zh-CN" altLang="en-US" sz="2000" dirty="0"/>
              <a:t>）</a:t>
            </a:r>
            <a:endParaRPr kumimoji="1" lang="en-US" altLang="zh-CN" sz="2000" dirty="0"/>
          </a:p>
          <a:p>
            <a:pPr marL="800100" lvl="1" indent="-342900">
              <a:lnSpc>
                <a:spcPct val="150000"/>
              </a:lnSpc>
              <a:buClr>
                <a:srgbClr val="C00000"/>
              </a:buClr>
              <a:buFont typeface="Wingdings" pitchFamily="2" charset="2"/>
              <a:buChar char="p"/>
            </a:pPr>
            <a:r>
              <a:rPr kumimoji="1" lang="zh-CN" altLang="en-US" sz="2000" dirty="0"/>
              <a:t>问卷调查（</a:t>
            </a:r>
            <a:r>
              <a:rPr kumimoji="1" lang="en-US" altLang="zh-CN" sz="2000" dirty="0"/>
              <a:t>Questionnaires</a:t>
            </a:r>
            <a:r>
              <a:rPr kumimoji="1" lang="zh-CN" altLang="en-US" sz="2000" dirty="0"/>
              <a:t>）</a:t>
            </a:r>
            <a:endParaRPr kumimoji="1" lang="en-US" altLang="zh-CN" sz="2000" dirty="0"/>
          </a:p>
          <a:p>
            <a:pPr marL="800100" lvl="1" indent="-342900">
              <a:lnSpc>
                <a:spcPct val="150000"/>
              </a:lnSpc>
              <a:buClr>
                <a:srgbClr val="C00000"/>
              </a:buClr>
              <a:buFont typeface="Wingdings" pitchFamily="2" charset="2"/>
              <a:buChar char="p"/>
            </a:pPr>
            <a:r>
              <a:rPr kumimoji="1" lang="zh-CN" altLang="en-US" sz="2000" dirty="0"/>
              <a:t>观察法（</a:t>
            </a:r>
            <a:r>
              <a:rPr kumimoji="1" lang="en-US" altLang="zh-CN" sz="2000" dirty="0"/>
              <a:t>Ethnography</a:t>
            </a:r>
            <a:r>
              <a:rPr kumimoji="1" lang="zh-CN" altLang="en-US" sz="2000" dirty="0"/>
              <a:t>）</a:t>
            </a:r>
            <a:endParaRPr kumimoji="1" lang="en-US" altLang="zh-CN" sz="2000" dirty="0"/>
          </a:p>
          <a:p>
            <a:pPr marL="800100" lvl="1" indent="-342900">
              <a:lnSpc>
                <a:spcPct val="150000"/>
              </a:lnSpc>
              <a:buClr>
                <a:srgbClr val="C00000"/>
              </a:buClr>
              <a:buFont typeface="Wingdings" pitchFamily="2" charset="2"/>
              <a:buChar char="p"/>
            </a:pPr>
            <a:r>
              <a:rPr kumimoji="1" lang="zh-CN" altLang="en-US" sz="2000" dirty="0"/>
              <a:t>原型法（</a:t>
            </a:r>
            <a:r>
              <a:rPr kumimoji="1" lang="en-US" altLang="zh-CN" sz="2000" dirty="0"/>
              <a:t>Prototyping</a:t>
            </a:r>
            <a:r>
              <a:rPr kumimoji="1" lang="zh-CN" altLang="en-US" sz="2000" dirty="0"/>
              <a:t>）</a:t>
            </a:r>
            <a:endParaRPr kumimoji="1" lang="en-US" altLang="zh-CN" sz="2000" dirty="0"/>
          </a:p>
          <a:p>
            <a:pPr marL="800100" lvl="1" indent="-342900">
              <a:lnSpc>
                <a:spcPct val="150000"/>
              </a:lnSpc>
              <a:buClr>
                <a:srgbClr val="C00000"/>
              </a:buClr>
              <a:buFont typeface="Wingdings" pitchFamily="2" charset="2"/>
              <a:buChar char="p"/>
            </a:pPr>
            <a:r>
              <a:rPr kumimoji="1" lang="zh-CN" altLang="en-US" sz="2000" dirty="0"/>
              <a:t>文档分析（</a:t>
            </a:r>
            <a:r>
              <a:rPr kumimoji="1" lang="en-US" altLang="zh-CN" sz="2000" dirty="0"/>
              <a:t>Documentation</a:t>
            </a:r>
            <a:r>
              <a:rPr kumimoji="1" lang="zh-CN" altLang="en-US" sz="2000" dirty="0"/>
              <a:t>）</a:t>
            </a:r>
            <a:endParaRPr kumimoji="1" lang="en-US" altLang="zh-CN" sz="2000" dirty="0"/>
          </a:p>
          <a:p>
            <a:pPr marL="800100" lvl="1" indent="-342900">
              <a:lnSpc>
                <a:spcPct val="150000"/>
              </a:lnSpc>
              <a:buClr>
                <a:srgbClr val="C00000"/>
              </a:buClr>
              <a:buFont typeface="Wingdings" pitchFamily="2" charset="2"/>
              <a:buChar char="p"/>
            </a:pPr>
            <a:r>
              <a:rPr kumimoji="1" lang="zh-CN" altLang="en-US" sz="2000" dirty="0"/>
              <a:t>建模（</a:t>
            </a:r>
            <a:r>
              <a:rPr kumimoji="1" lang="en-US" altLang="zh-CN" sz="2000" dirty="0"/>
              <a:t>Modeling</a:t>
            </a:r>
            <a:r>
              <a:rPr kumimoji="1" lang="zh-CN" altLang="en-US" sz="2000" dirty="0"/>
              <a:t>）</a:t>
            </a:r>
            <a:endParaRPr kumimoji="1" lang="en-US" altLang="zh-CN" sz="2000" dirty="0"/>
          </a:p>
          <a:p>
            <a:pPr marL="800100" lvl="1" indent="-342900">
              <a:lnSpc>
                <a:spcPct val="150000"/>
              </a:lnSpc>
              <a:buClr>
                <a:srgbClr val="C00000"/>
              </a:buClr>
              <a:buFont typeface="Wingdings" pitchFamily="2" charset="2"/>
              <a:buChar char="p"/>
            </a:pPr>
            <a:r>
              <a:rPr kumimoji="1" lang="zh-CN" altLang="en-US" sz="2000" dirty="0"/>
              <a:t>角色扮演（</a:t>
            </a:r>
            <a:r>
              <a:rPr kumimoji="1" lang="en-US" altLang="zh-CN" sz="2000" dirty="0"/>
              <a:t>Roleplaying</a:t>
            </a:r>
            <a:r>
              <a:rPr kumimoji="1" lang="zh-CN" altLang="en-US" sz="2000" dirty="0"/>
              <a:t>）</a:t>
            </a:r>
            <a:endParaRPr kumimoji="1" lang="en-US" altLang="zh-CN" sz="2000" dirty="0"/>
          </a:p>
          <a:p>
            <a:pPr marL="800100" lvl="1" indent="-342900">
              <a:lnSpc>
                <a:spcPct val="150000"/>
              </a:lnSpc>
              <a:buClr>
                <a:srgbClr val="C00000"/>
              </a:buClr>
              <a:buFont typeface="Wingdings" pitchFamily="2" charset="2"/>
              <a:buChar char="p"/>
            </a:pPr>
            <a:r>
              <a:rPr kumimoji="1" lang="zh-CN" altLang="en-US" sz="2000" dirty="0"/>
              <a:t>非功能性需求列表（</a:t>
            </a:r>
            <a:r>
              <a:rPr kumimoji="1" lang="en-US" altLang="zh-CN" sz="2000" dirty="0"/>
              <a:t>checklists</a:t>
            </a:r>
            <a:r>
              <a:rPr kumimoji="1" lang="zh-CN" altLang="en-US" sz="2000" dirty="0"/>
              <a:t> </a:t>
            </a:r>
            <a:r>
              <a:rPr kumimoji="1" lang="en-US" altLang="zh-CN" sz="2000" dirty="0"/>
              <a:t>of</a:t>
            </a:r>
            <a:r>
              <a:rPr kumimoji="1" lang="zh-CN" altLang="en-US" sz="2000" dirty="0"/>
              <a:t> </a:t>
            </a:r>
            <a:r>
              <a:rPr kumimoji="1" lang="en-US" altLang="zh-CN" sz="2000" dirty="0"/>
              <a:t>NFRs</a:t>
            </a:r>
            <a:r>
              <a:rPr kumimoji="1" lang="zh-CN" altLang="en-US" sz="2000" dirty="0"/>
              <a:t>）</a:t>
            </a:r>
            <a:endParaRPr kumimoji="1" lang="en-US" altLang="zh-CN" sz="2000" dirty="0"/>
          </a:p>
          <a:p>
            <a:pPr marL="342900" indent="-342900">
              <a:lnSpc>
                <a:spcPct val="150000"/>
              </a:lnSpc>
              <a:buClr>
                <a:srgbClr val="C00000"/>
              </a:buClr>
              <a:buFont typeface="Wingdings" pitchFamily="2" charset="2"/>
              <a:buChar char="p"/>
            </a:pPr>
            <a:r>
              <a:rPr kumimoji="1" lang="zh-CN" altLang="en-US" sz="2000" dirty="0"/>
              <a:t>冲突识别与磋商（</a:t>
            </a:r>
            <a:r>
              <a:rPr kumimoji="1" lang="en-US" altLang="zh-CN" sz="2000" dirty="0"/>
              <a:t>Conflict</a:t>
            </a:r>
            <a:r>
              <a:rPr kumimoji="1" lang="zh-CN" altLang="en-US" sz="2000" dirty="0"/>
              <a:t> </a:t>
            </a:r>
            <a:r>
              <a:rPr kumimoji="1" lang="en-US" altLang="zh-CN" sz="2000" dirty="0"/>
              <a:t>identification</a:t>
            </a:r>
            <a:r>
              <a:rPr kumimoji="1" lang="zh-CN" altLang="en-US" sz="2000" dirty="0"/>
              <a:t> </a:t>
            </a:r>
            <a:r>
              <a:rPr kumimoji="1" lang="en-US" altLang="zh-CN" sz="2000" dirty="0"/>
              <a:t>and</a:t>
            </a:r>
            <a:r>
              <a:rPr kumimoji="1" lang="zh-CN" altLang="en-US" sz="2000" dirty="0"/>
              <a:t> </a:t>
            </a:r>
            <a:r>
              <a:rPr kumimoji="1" lang="en-US" altLang="zh-CN" sz="2000" dirty="0"/>
              <a:t>Negotiation</a:t>
            </a:r>
            <a:r>
              <a:rPr kumimoji="1" lang="zh-CN" altLang="en-US" sz="2000" dirty="0"/>
              <a:t>）</a:t>
            </a:r>
            <a:endParaRPr kumimoji="1" lang="en-US" altLang="zh-CN" sz="2000" dirty="0"/>
          </a:p>
        </p:txBody>
      </p:sp>
      <p:pic>
        <p:nvPicPr>
          <p:cNvPr id="14" name="图片 13" descr="桌子上有许多玩具&#10;&#10;低可信度描述已自动生成">
            <a:extLst>
              <a:ext uri="{FF2B5EF4-FFF2-40B4-BE49-F238E27FC236}">
                <a16:creationId xmlns:a16="http://schemas.microsoft.com/office/drawing/2014/main" id="{2339BBB4-8BF1-55FA-4906-5C159F1A79A0}"/>
              </a:ext>
            </a:extLst>
          </p:cNvPr>
          <p:cNvPicPr>
            <a:picLocks noChangeAspect="1"/>
          </p:cNvPicPr>
          <p:nvPr/>
        </p:nvPicPr>
        <p:blipFill>
          <a:blip r:embed="rId3"/>
          <a:stretch>
            <a:fillRect/>
          </a:stretch>
        </p:blipFill>
        <p:spPr>
          <a:xfrm>
            <a:off x="6870700" y="2011500"/>
            <a:ext cx="4483100" cy="3225800"/>
          </a:xfrm>
          <a:prstGeom prst="rect">
            <a:avLst/>
          </a:prstGeom>
        </p:spPr>
      </p:pic>
    </p:spTree>
    <p:extLst>
      <p:ext uri="{BB962C8B-B14F-4D97-AF65-F5344CB8AC3E}">
        <p14:creationId xmlns:p14="http://schemas.microsoft.com/office/powerpoint/2010/main" val="2732763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2504A-5E68-363E-35B3-89C8CA10A98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6FB3B0F-B01F-F195-5A5C-8C1DB7DF015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DFF12F3-3F19-1000-BE45-CB8A1E441A1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23DDEF0-1FB3-994E-CC9F-064B667D389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需求分析（</a:t>
            </a:r>
            <a:r>
              <a:rPr kumimoji="1" lang="en-US" altLang="zh-CN" sz="4000" dirty="0">
                <a:latin typeface="Microsoft YaHei" panose="020B0503020204020204" pitchFamily="34" charset="-122"/>
                <a:ea typeface="Microsoft YaHei" panose="020B0503020204020204" pitchFamily="34" charset="-122"/>
              </a:rPr>
              <a:t>Analysis</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4FC40C6B-BCD5-015C-7656-A51527772EF4}"/>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2EDEEF7B-C309-F592-3BEC-7F1E83D55E67}"/>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B02B9293-7551-94B2-4D9C-8709ACAE8DCB}"/>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7E79E5FC-5B7C-2D5D-847C-74526E50F733}"/>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ABF1918C-A311-BAF5-282B-F1BE7D29FB30}"/>
              </a:ext>
            </a:extLst>
          </p:cNvPr>
          <p:cNvSpPr txBox="1"/>
          <p:nvPr/>
        </p:nvSpPr>
        <p:spPr>
          <a:xfrm>
            <a:off x="641636" y="992253"/>
            <a:ext cx="10712164" cy="2806089"/>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400" b="1" dirty="0">
                <a:solidFill>
                  <a:srgbClr val="C00000"/>
                </a:solidFill>
              </a:rPr>
              <a:t>目标：</a:t>
            </a:r>
            <a:r>
              <a:rPr kumimoji="1" lang="zh-CN" altLang="en-US" sz="2400" dirty="0"/>
              <a:t>对产品及其与环境的交互进行更深入的了解，识别系统需求，设计软件体系结构，建立需求与体系结构组件间的关联，在体系结构设计实现过程中进一步识别矛盾冲突，并通过干系人之间的协调磋商解决问题。</a:t>
            </a:r>
          </a:p>
          <a:p>
            <a:pPr marL="342900" indent="-342900">
              <a:lnSpc>
                <a:spcPct val="150000"/>
              </a:lnSpc>
              <a:buClr>
                <a:srgbClr val="C00000"/>
              </a:buClr>
              <a:buFont typeface="Wingdings" pitchFamily="2" charset="2"/>
              <a:buChar char="p"/>
            </a:pPr>
            <a:r>
              <a:rPr kumimoji="1" lang="zh-CN" altLang="en-US" sz="2400" b="1" dirty="0">
                <a:solidFill>
                  <a:srgbClr val="C00000"/>
                </a:solidFill>
              </a:rPr>
              <a:t>实质：</a:t>
            </a:r>
            <a:r>
              <a:rPr kumimoji="1" lang="zh-CN" altLang="en-US" sz="2400" dirty="0"/>
              <a:t>概念建模</a:t>
            </a:r>
            <a:r>
              <a:rPr kumimoji="1" lang="en-US" altLang="zh-CN" sz="2400" dirty="0"/>
              <a:t>——</a:t>
            </a:r>
            <a:r>
              <a:rPr kumimoji="1" lang="zh-CN" altLang="en-US" sz="2400" dirty="0"/>
              <a:t>选择常用的建模语言，进行功能建模和信息建模。</a:t>
            </a:r>
          </a:p>
          <a:p>
            <a:pPr marL="342900" indent="-342900">
              <a:lnSpc>
                <a:spcPct val="150000"/>
              </a:lnSpc>
              <a:buClr>
                <a:srgbClr val="C00000"/>
              </a:buClr>
              <a:buFont typeface="Wingdings" pitchFamily="2" charset="2"/>
              <a:buChar char="p"/>
            </a:pPr>
            <a:r>
              <a:rPr kumimoji="1" lang="zh-CN" altLang="en-US" sz="2400" b="1" dirty="0">
                <a:solidFill>
                  <a:srgbClr val="C00000"/>
                </a:solidFill>
              </a:rPr>
              <a:t>关键：</a:t>
            </a:r>
            <a:r>
              <a:rPr lang="zh-CN" altLang="en-US" sz="2400" dirty="0">
                <a:solidFill>
                  <a:srgbClr val="000000"/>
                </a:solidFill>
                <a:effectLst/>
                <a:latin typeface="Helvetica" pitchFamily="2" charset="0"/>
              </a:rPr>
              <a:t>体系结构设计与需求分配</a:t>
            </a:r>
            <a:r>
              <a:rPr kumimoji="1" lang="zh-CN" altLang="en-US" sz="2400" dirty="0">
                <a:solidFill>
                  <a:srgbClr val="000000"/>
                </a:solidFill>
                <a:latin typeface="Helvetica" pitchFamily="2" charset="0"/>
              </a:rPr>
              <a:t>。</a:t>
            </a:r>
            <a:endParaRPr lang="zh-CN" altLang="en-US" sz="2400" dirty="0">
              <a:solidFill>
                <a:srgbClr val="000000"/>
              </a:solidFill>
              <a:effectLst/>
              <a:latin typeface="Helvetica" pitchFamily="2" charset="0"/>
            </a:endParaRPr>
          </a:p>
        </p:txBody>
      </p:sp>
      <p:sp>
        <p:nvSpPr>
          <p:cNvPr id="10" name="文本框 9">
            <a:extLst>
              <a:ext uri="{FF2B5EF4-FFF2-40B4-BE49-F238E27FC236}">
                <a16:creationId xmlns:a16="http://schemas.microsoft.com/office/drawing/2014/main" id="{9FF11F80-1C76-7BD0-BADF-B22F0575CE31}"/>
              </a:ext>
            </a:extLst>
          </p:cNvPr>
          <p:cNvSpPr txBox="1"/>
          <p:nvPr/>
        </p:nvSpPr>
        <p:spPr>
          <a:xfrm>
            <a:off x="1061002" y="4680042"/>
            <a:ext cx="7380634" cy="461665"/>
          </a:xfrm>
          <a:prstGeom prst="rect">
            <a:avLst/>
          </a:prstGeom>
          <a:solidFill>
            <a:schemeClr val="bg2"/>
          </a:solidFill>
        </p:spPr>
        <p:txBody>
          <a:bodyPr wrap="square">
            <a:spAutoFit/>
          </a:bodyPr>
          <a:lstStyle/>
          <a:p>
            <a:pPr algn="ctr"/>
            <a:r>
              <a:rPr lang="zh-CN" altLang="en-US" sz="2400" dirty="0">
                <a:solidFill>
                  <a:srgbClr val="BE1F04"/>
                </a:solidFill>
                <a:effectLst/>
                <a:latin typeface="Helvetica" pitchFamily="2" charset="0"/>
              </a:rPr>
              <a:t>通过评估需求的满足度来评价体系结构设计的质量</a:t>
            </a:r>
          </a:p>
        </p:txBody>
      </p:sp>
      <p:pic>
        <p:nvPicPr>
          <p:cNvPr id="12" name="图片 11" descr="徽标, 公司名称&#10;&#10;描述已自动生成">
            <a:extLst>
              <a:ext uri="{FF2B5EF4-FFF2-40B4-BE49-F238E27FC236}">
                <a16:creationId xmlns:a16="http://schemas.microsoft.com/office/drawing/2014/main" id="{F9146030-EBEB-9155-CCE7-15B1C7148C5E}"/>
              </a:ext>
            </a:extLst>
          </p:cNvPr>
          <p:cNvPicPr>
            <a:picLocks noChangeAspect="1"/>
          </p:cNvPicPr>
          <p:nvPr/>
        </p:nvPicPr>
        <p:blipFill>
          <a:blip r:embed="rId3"/>
          <a:stretch>
            <a:fillRect/>
          </a:stretch>
        </p:blipFill>
        <p:spPr>
          <a:xfrm>
            <a:off x="9055100" y="3755174"/>
            <a:ext cx="2298700" cy="2311400"/>
          </a:xfrm>
          <a:prstGeom prst="rect">
            <a:avLst/>
          </a:prstGeom>
        </p:spPr>
      </p:pic>
    </p:spTree>
    <p:extLst>
      <p:ext uri="{BB962C8B-B14F-4D97-AF65-F5344CB8AC3E}">
        <p14:creationId xmlns:p14="http://schemas.microsoft.com/office/powerpoint/2010/main" val="1985477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7626B-A23E-D047-AD0E-42396CFCDA0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0A22407-1B41-4E22-782A-0FE41F2DDAC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A41BE1B-6794-F43C-101D-42161B86419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4C121F85-47EC-0800-74AD-298F42FFDDA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需求分析（</a:t>
            </a:r>
            <a:r>
              <a:rPr kumimoji="1" lang="en-US" altLang="zh-CN" sz="4000" dirty="0">
                <a:latin typeface="Microsoft YaHei" panose="020B0503020204020204" pitchFamily="34" charset="-122"/>
                <a:ea typeface="Microsoft YaHei" panose="020B0503020204020204" pitchFamily="34" charset="-122"/>
              </a:rPr>
              <a:t>Analysis</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CE0A66DE-FE9F-27BB-8B2B-4B9270263820}"/>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9B592E6B-ED23-E42E-6EF9-0CD4A145711A}"/>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D6035F86-A855-4F32-9F27-AD862C55146E}"/>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2DAFBC56-965D-C631-0B1B-AF210AA6A101}"/>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329D3DB3-B124-8031-0212-7C97F2F9DB82}"/>
              </a:ext>
            </a:extLst>
          </p:cNvPr>
          <p:cNvSpPr txBox="1"/>
          <p:nvPr/>
        </p:nvSpPr>
        <p:spPr>
          <a:xfrm>
            <a:off x="641636" y="992253"/>
            <a:ext cx="5454364" cy="4756623"/>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kumimoji="1" lang="zh-CN" altLang="en-US" sz="2400" b="1" dirty="0">
                <a:solidFill>
                  <a:srgbClr val="C00000"/>
                </a:solidFill>
              </a:rPr>
              <a:t>常见需求建模方法</a:t>
            </a:r>
            <a:endParaRPr kumimoji="1" lang="en-US" altLang="zh-CN" sz="2400" b="1" dirty="0">
              <a:solidFill>
                <a:srgbClr val="C00000"/>
              </a:solidFill>
            </a:endParaRPr>
          </a:p>
          <a:p>
            <a:pPr marL="800100" lvl="1" indent="-342900">
              <a:lnSpc>
                <a:spcPct val="150000"/>
              </a:lnSpc>
              <a:buClr>
                <a:srgbClr val="C00000"/>
              </a:buClr>
              <a:buFont typeface="Wingdings" pitchFamily="2" charset="2"/>
              <a:buChar char="p"/>
            </a:pPr>
            <a:r>
              <a:rPr kumimoji="1" lang="zh-CN" altLang="en-US" sz="2000" dirty="0">
                <a:effectLst/>
                <a:latin typeface="Helvetica" pitchFamily="2" charset="0"/>
              </a:rPr>
              <a:t>自然语言文档</a:t>
            </a:r>
            <a:endParaRPr kumimoji="1" lang="en-US" altLang="zh-CN" sz="2000" dirty="0">
              <a:effectLst/>
              <a:latin typeface="Helvetica" pitchFamily="2" charset="0"/>
            </a:endParaRPr>
          </a:p>
          <a:p>
            <a:pPr marL="800100" lvl="1" indent="-342900">
              <a:lnSpc>
                <a:spcPct val="150000"/>
              </a:lnSpc>
              <a:buClr>
                <a:srgbClr val="C00000"/>
              </a:buClr>
              <a:buFont typeface="Wingdings" pitchFamily="2" charset="2"/>
              <a:buChar char="p"/>
            </a:pPr>
            <a:r>
              <a:rPr kumimoji="1" lang="zh-CN" altLang="en-US" sz="2000" dirty="0">
                <a:latin typeface="Helvetica" pitchFamily="2" charset="0"/>
              </a:rPr>
              <a:t>用户故事</a:t>
            </a:r>
            <a:endParaRPr kumimoji="1" lang="en-US" altLang="zh-CN" sz="2000" dirty="0">
              <a:latin typeface="Helvetica" pitchFamily="2" charset="0"/>
            </a:endParaRPr>
          </a:p>
          <a:p>
            <a:pPr marL="800100" lvl="1" indent="-342900">
              <a:lnSpc>
                <a:spcPct val="150000"/>
              </a:lnSpc>
              <a:buClr>
                <a:srgbClr val="C00000"/>
              </a:buClr>
              <a:buFont typeface="Wingdings" pitchFamily="2" charset="2"/>
              <a:buChar char="p"/>
            </a:pPr>
            <a:r>
              <a:rPr kumimoji="1" lang="zh-CN" altLang="en-US" sz="2000" dirty="0">
                <a:effectLst/>
                <a:latin typeface="Helvetica" pitchFamily="2" charset="0"/>
              </a:rPr>
              <a:t>表结构</a:t>
            </a:r>
            <a:endParaRPr kumimoji="1" lang="en-US" altLang="zh-CN" sz="2000" dirty="0">
              <a:effectLst/>
              <a:latin typeface="Helvetica" pitchFamily="2" charset="0"/>
            </a:endParaRPr>
          </a:p>
          <a:p>
            <a:pPr marL="800100" lvl="1" indent="-342900">
              <a:lnSpc>
                <a:spcPct val="150000"/>
              </a:lnSpc>
              <a:buClr>
                <a:srgbClr val="C00000"/>
              </a:buClr>
              <a:buFont typeface="Wingdings" pitchFamily="2" charset="2"/>
              <a:buChar char="p"/>
            </a:pPr>
            <a:r>
              <a:rPr kumimoji="1" lang="zh-CN" altLang="en-US" sz="2000" dirty="0">
                <a:latin typeface="Helvetica" pitchFamily="2" charset="0"/>
              </a:rPr>
              <a:t>伪代码</a:t>
            </a:r>
            <a:endParaRPr kumimoji="1" lang="en-US" altLang="zh-CN" sz="2000" dirty="0">
              <a:latin typeface="Helvetica" pitchFamily="2" charset="0"/>
            </a:endParaRPr>
          </a:p>
          <a:p>
            <a:pPr marL="800100" lvl="1" indent="-342900">
              <a:lnSpc>
                <a:spcPct val="150000"/>
              </a:lnSpc>
              <a:buClr>
                <a:srgbClr val="C00000"/>
              </a:buClr>
              <a:buFont typeface="Wingdings" pitchFamily="2" charset="2"/>
              <a:buChar char="p"/>
            </a:pPr>
            <a:r>
              <a:rPr kumimoji="1" lang="en-US" altLang="zh-CN" sz="2000" dirty="0">
                <a:effectLst/>
                <a:latin typeface="Helvetica" pitchFamily="2" charset="0"/>
              </a:rPr>
              <a:t>UML</a:t>
            </a:r>
            <a:r>
              <a:rPr kumimoji="1" lang="zh-CN" altLang="en-US" sz="2000" dirty="0">
                <a:effectLst/>
                <a:latin typeface="Helvetica" pitchFamily="2" charset="0"/>
              </a:rPr>
              <a:t>模型</a:t>
            </a:r>
            <a:endParaRPr kumimoji="1" lang="en-US" altLang="zh-CN" sz="2000" dirty="0">
              <a:effectLst/>
              <a:latin typeface="Helvetica" pitchFamily="2" charset="0"/>
            </a:endParaRPr>
          </a:p>
          <a:p>
            <a:pPr marL="800100" lvl="1" indent="-342900">
              <a:lnSpc>
                <a:spcPct val="150000"/>
              </a:lnSpc>
              <a:buClr>
                <a:srgbClr val="C00000"/>
              </a:buClr>
              <a:buFont typeface="Wingdings" pitchFamily="2" charset="2"/>
              <a:buChar char="p"/>
            </a:pPr>
            <a:r>
              <a:rPr kumimoji="1" lang="zh-CN" altLang="en-US" sz="2000" dirty="0">
                <a:latin typeface="Helvetica" pitchFamily="2" charset="0"/>
              </a:rPr>
              <a:t>非</a:t>
            </a:r>
            <a:r>
              <a:rPr kumimoji="1" lang="en-US" altLang="zh-CN" sz="2000" dirty="0">
                <a:latin typeface="Helvetica" pitchFamily="2" charset="0"/>
              </a:rPr>
              <a:t>UML</a:t>
            </a:r>
            <a:r>
              <a:rPr kumimoji="1" lang="zh-CN" altLang="en-US" sz="2000" dirty="0">
                <a:latin typeface="Helvetica" pitchFamily="2" charset="0"/>
              </a:rPr>
              <a:t>模型</a:t>
            </a:r>
            <a:endParaRPr kumimoji="1" lang="en-US" altLang="zh-CN" sz="2000" dirty="0">
              <a:latin typeface="Helvetica" pitchFamily="2" charset="0"/>
            </a:endParaRPr>
          </a:p>
          <a:p>
            <a:pPr marL="800100" lvl="1" indent="-342900">
              <a:lnSpc>
                <a:spcPct val="150000"/>
              </a:lnSpc>
              <a:buClr>
                <a:srgbClr val="C00000"/>
              </a:buClr>
              <a:buFont typeface="Wingdings" pitchFamily="2" charset="2"/>
              <a:buChar char="p"/>
            </a:pPr>
            <a:r>
              <a:rPr kumimoji="1" lang="zh-CN" altLang="en-US" sz="2000" dirty="0">
                <a:latin typeface="Helvetica" pitchFamily="2" charset="0"/>
              </a:rPr>
              <a:t>形式化方法</a:t>
            </a:r>
            <a:endParaRPr kumimoji="1" lang="en-US" altLang="zh-CN" sz="2000" dirty="0">
              <a:latin typeface="Helvetica" pitchFamily="2" charset="0"/>
            </a:endParaRPr>
          </a:p>
          <a:p>
            <a:pPr marL="800100" lvl="1" indent="-342900">
              <a:lnSpc>
                <a:spcPct val="150000"/>
              </a:lnSpc>
              <a:buClr>
                <a:srgbClr val="C00000"/>
              </a:buClr>
              <a:buFont typeface="Wingdings" pitchFamily="2" charset="2"/>
              <a:buChar char="p"/>
            </a:pPr>
            <a:r>
              <a:rPr kumimoji="1" lang="zh-CN" altLang="en-US" sz="2000" dirty="0">
                <a:effectLst/>
                <a:latin typeface="Helvetica" pitchFamily="2" charset="0"/>
              </a:rPr>
              <a:t>决策表</a:t>
            </a:r>
            <a:endParaRPr kumimoji="1" lang="en-US" altLang="zh-CN" sz="2000" dirty="0">
              <a:effectLst/>
              <a:latin typeface="Helvetica" pitchFamily="2" charset="0"/>
            </a:endParaRPr>
          </a:p>
          <a:p>
            <a:pPr marL="800100" lvl="1" indent="-342900">
              <a:lnSpc>
                <a:spcPct val="150000"/>
              </a:lnSpc>
              <a:buClr>
                <a:srgbClr val="C00000"/>
              </a:buClr>
              <a:buFont typeface="Wingdings" pitchFamily="2" charset="2"/>
              <a:buChar char="p"/>
            </a:pPr>
            <a:r>
              <a:rPr kumimoji="1" lang="en-US" altLang="zh-CN" sz="2000" dirty="0">
                <a:effectLst/>
                <a:latin typeface="Helvetica" pitchFamily="2" charset="0"/>
              </a:rPr>
              <a:t>……</a:t>
            </a:r>
            <a:endParaRPr lang="zh-CN" altLang="en-US" sz="2000" dirty="0">
              <a:effectLst/>
              <a:latin typeface="Helvetica" pitchFamily="2" charset="0"/>
            </a:endParaRPr>
          </a:p>
        </p:txBody>
      </p:sp>
      <p:pic>
        <p:nvPicPr>
          <p:cNvPr id="9218" name="Picture 2">
            <a:extLst>
              <a:ext uri="{FF2B5EF4-FFF2-40B4-BE49-F238E27FC236}">
                <a16:creationId xmlns:a16="http://schemas.microsoft.com/office/drawing/2014/main" id="{AA06F562-65B5-BE03-4642-B1221B4A2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279" y="992252"/>
            <a:ext cx="3457912" cy="24367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2F86D42-852E-B163-B534-D891C2FB9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279" y="3650368"/>
            <a:ext cx="3457912" cy="238286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A980DDC-054F-A499-EC6B-C7278932C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825" y="2210628"/>
            <a:ext cx="3888074" cy="2436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113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F72FF-141A-8A43-CD94-AA5B637E3E1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0BD174D-A26F-DDC3-4CB3-61F838C3179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ED00911-AC85-D73F-1293-723F4A8553D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916DF325-0DF4-FCFE-9A22-8140EA7588D0}"/>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需求归约（</a:t>
            </a:r>
            <a:r>
              <a:rPr kumimoji="1" lang="en-US" altLang="zh-CN" sz="4000" dirty="0">
                <a:latin typeface="Microsoft YaHei" panose="020B0503020204020204" pitchFamily="34" charset="-122"/>
                <a:ea typeface="Microsoft YaHei" panose="020B0503020204020204" pitchFamily="34" charset="-122"/>
              </a:rPr>
              <a:t>Specification</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F8366F30-69FD-7B9F-6866-FF5EE14EA640}"/>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965B425A-F762-6D28-497C-25117DE78A59}"/>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EB5292D5-457A-BBAD-9230-108534D111BA}"/>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7ED26E2B-AD26-D5EE-050C-A9EDA6F380D4}"/>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B31029F9-48AE-659E-771D-3CE1EF3A6437}"/>
              </a:ext>
            </a:extLst>
          </p:cNvPr>
          <p:cNvSpPr txBox="1"/>
          <p:nvPr/>
        </p:nvSpPr>
        <p:spPr>
          <a:xfrm>
            <a:off x="641636" y="992253"/>
            <a:ext cx="10712164" cy="1135054"/>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lang="zh-CN" altLang="en-US" sz="2400" dirty="0">
                <a:solidFill>
                  <a:srgbClr val="000000"/>
                </a:solidFill>
                <a:effectLst/>
                <a:latin typeface="+mn-ea"/>
              </a:rPr>
              <a:t>系统与软件需求的文档化，以便于后续的需求及系统的正式评审，而准备的规范化文档。</a:t>
            </a:r>
          </a:p>
        </p:txBody>
      </p:sp>
      <p:sp>
        <p:nvSpPr>
          <p:cNvPr id="11" name="文本框 10">
            <a:extLst>
              <a:ext uri="{FF2B5EF4-FFF2-40B4-BE49-F238E27FC236}">
                <a16:creationId xmlns:a16="http://schemas.microsoft.com/office/drawing/2014/main" id="{71182B6C-5024-5B61-7981-80BFA64F6645}"/>
              </a:ext>
            </a:extLst>
          </p:cNvPr>
          <p:cNvSpPr txBox="1"/>
          <p:nvPr/>
        </p:nvSpPr>
        <p:spPr>
          <a:xfrm>
            <a:off x="641636" y="2241487"/>
            <a:ext cx="5073364" cy="3785652"/>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单个需求项的质量</a:t>
            </a:r>
          </a:p>
          <a:p>
            <a:pPr marL="800100" lvl="1" indent="-342900">
              <a:buClr>
                <a:srgbClr val="C00000"/>
              </a:buClr>
              <a:buFont typeface="Arial" panose="020B0604020202020204" pitchFamily="34" charset="0"/>
              <a:buChar char="•"/>
            </a:pPr>
            <a:r>
              <a:rPr lang="zh-CN" altLang="en-US" sz="2000" dirty="0">
                <a:solidFill>
                  <a:srgbClr val="000000"/>
                </a:solidFill>
                <a:effectLst/>
                <a:latin typeface="+mn-ea"/>
              </a:rPr>
              <a:t>准确（</a:t>
            </a:r>
            <a:r>
              <a:rPr lang="en-US" altLang="zh-CN" sz="2000" dirty="0">
                <a:solidFill>
                  <a:srgbClr val="000000"/>
                </a:solidFill>
                <a:effectLst/>
                <a:latin typeface="+mn-ea"/>
              </a:rPr>
              <a:t>Concise</a:t>
            </a:r>
            <a:r>
              <a:rPr lang="zh-CN" altLang="en-US" sz="2000" dirty="0">
                <a:solidFill>
                  <a:srgbClr val="000000"/>
                </a:solidFill>
                <a:effectLst/>
                <a:latin typeface="+mn-ea"/>
              </a:rPr>
              <a:t>）</a:t>
            </a:r>
          </a:p>
          <a:p>
            <a:pPr marL="800100" lvl="1" indent="-342900">
              <a:buClr>
                <a:srgbClr val="C00000"/>
              </a:buClr>
              <a:buFont typeface="Arial" panose="020B0604020202020204" pitchFamily="34" charset="0"/>
              <a:buChar char="•"/>
            </a:pPr>
            <a:r>
              <a:rPr lang="zh-CN" altLang="en-US" sz="2000" dirty="0">
                <a:solidFill>
                  <a:srgbClr val="000000"/>
                </a:solidFill>
                <a:effectLst/>
                <a:latin typeface="+mn-ea"/>
              </a:rPr>
              <a:t>正确（</a:t>
            </a:r>
            <a:r>
              <a:rPr lang="en-US" altLang="zh-CN" sz="2000" dirty="0">
                <a:solidFill>
                  <a:srgbClr val="000000"/>
                </a:solidFill>
                <a:effectLst/>
                <a:latin typeface="+mn-ea"/>
              </a:rPr>
              <a:t>Correct</a:t>
            </a:r>
            <a:r>
              <a:rPr lang="zh-CN" altLang="en-US" sz="2000" dirty="0">
                <a:solidFill>
                  <a:srgbClr val="000000"/>
                </a:solidFill>
                <a:effectLst/>
                <a:latin typeface="+mn-ea"/>
              </a:rPr>
              <a:t>）</a:t>
            </a:r>
          </a:p>
          <a:p>
            <a:pPr marL="800100" lvl="1" indent="-342900">
              <a:buClr>
                <a:srgbClr val="C00000"/>
              </a:buClr>
              <a:buFont typeface="Arial" panose="020B0604020202020204" pitchFamily="34" charset="0"/>
              <a:buChar char="•"/>
            </a:pPr>
            <a:r>
              <a:rPr lang="zh-CN" altLang="en-US" sz="2000" dirty="0">
                <a:solidFill>
                  <a:srgbClr val="000000"/>
                </a:solidFill>
                <a:effectLst/>
                <a:latin typeface="+mn-ea"/>
              </a:rPr>
              <a:t>明确（</a:t>
            </a:r>
            <a:r>
              <a:rPr lang="en-US" altLang="zh-CN" sz="2000" dirty="0">
                <a:solidFill>
                  <a:srgbClr val="000000"/>
                </a:solidFill>
                <a:effectLst/>
                <a:latin typeface="+mn-ea"/>
              </a:rPr>
              <a:t>Non-ambiguous</a:t>
            </a:r>
            <a:r>
              <a:rPr lang="zh-CN" altLang="en-US" sz="2000" dirty="0">
                <a:solidFill>
                  <a:srgbClr val="000000"/>
                </a:solidFill>
                <a:effectLst/>
                <a:latin typeface="+mn-ea"/>
              </a:rPr>
              <a:t>）</a:t>
            </a:r>
          </a:p>
          <a:p>
            <a:pPr marL="800100" lvl="1" indent="-342900">
              <a:buClr>
                <a:srgbClr val="C00000"/>
              </a:buClr>
              <a:buFont typeface="Arial" panose="020B0604020202020204" pitchFamily="34" charset="0"/>
              <a:buChar char="•"/>
            </a:pPr>
            <a:r>
              <a:rPr lang="zh-CN" altLang="en-US" sz="2000" dirty="0">
                <a:solidFill>
                  <a:srgbClr val="000000"/>
                </a:solidFill>
                <a:effectLst/>
                <a:latin typeface="+mn-ea"/>
              </a:rPr>
              <a:t>可行（</a:t>
            </a:r>
            <a:r>
              <a:rPr lang="en-US" altLang="zh-CN" sz="2000" dirty="0">
                <a:solidFill>
                  <a:srgbClr val="000000"/>
                </a:solidFill>
                <a:effectLst/>
                <a:latin typeface="+mn-ea"/>
              </a:rPr>
              <a:t>Feasible</a:t>
            </a:r>
            <a:r>
              <a:rPr lang="zh-CN" altLang="en-US" sz="2000" dirty="0">
                <a:solidFill>
                  <a:srgbClr val="000000"/>
                </a:solidFill>
                <a:effectLst/>
                <a:latin typeface="+mn-ea"/>
              </a:rPr>
              <a:t>）</a:t>
            </a:r>
          </a:p>
          <a:p>
            <a:pPr marL="800100" lvl="1" indent="-342900">
              <a:buClr>
                <a:srgbClr val="C00000"/>
              </a:buClr>
              <a:buFont typeface="Arial" panose="020B0604020202020204" pitchFamily="34" charset="0"/>
              <a:buChar char="•"/>
            </a:pPr>
            <a:r>
              <a:rPr lang="zh-CN" altLang="en-US" sz="2000" dirty="0">
                <a:solidFill>
                  <a:srgbClr val="000000"/>
                </a:solidFill>
                <a:effectLst/>
                <a:latin typeface="+mn-ea"/>
              </a:rPr>
              <a:t>可证（</a:t>
            </a:r>
            <a:r>
              <a:rPr lang="en-US" altLang="zh-CN" sz="2000" dirty="0">
                <a:solidFill>
                  <a:srgbClr val="000000"/>
                </a:solidFill>
                <a:effectLst/>
                <a:latin typeface="+mn-ea"/>
              </a:rPr>
              <a:t>Verifiable</a:t>
            </a:r>
            <a:r>
              <a:rPr lang="zh-CN" altLang="en-US" sz="2000" dirty="0">
                <a:solidFill>
                  <a:srgbClr val="000000"/>
                </a:solidFill>
                <a:effectLst/>
                <a:latin typeface="+mn-ea"/>
              </a:rPr>
              <a:t>）</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整个需求集合的质量</a:t>
            </a:r>
          </a:p>
          <a:p>
            <a:pPr marL="800100" lvl="1" indent="-342900">
              <a:buClr>
                <a:srgbClr val="C00000"/>
              </a:buClr>
              <a:buFont typeface="Arial" panose="020B0604020202020204" pitchFamily="34" charset="0"/>
              <a:buChar char="•"/>
            </a:pPr>
            <a:r>
              <a:rPr lang="zh-CN" altLang="en-US" sz="2000" dirty="0">
                <a:solidFill>
                  <a:srgbClr val="000000"/>
                </a:solidFill>
                <a:effectLst/>
                <a:latin typeface="+mn-ea"/>
              </a:rPr>
              <a:t>现实（</a:t>
            </a:r>
            <a:r>
              <a:rPr lang="en-US" altLang="zh-CN" sz="2000" dirty="0">
                <a:solidFill>
                  <a:srgbClr val="000000"/>
                </a:solidFill>
                <a:effectLst/>
                <a:latin typeface="+mn-ea"/>
              </a:rPr>
              <a:t>Realistic</a:t>
            </a:r>
            <a:r>
              <a:rPr lang="zh-CN" altLang="en-US" sz="2000" dirty="0">
                <a:solidFill>
                  <a:srgbClr val="000000"/>
                </a:solidFill>
                <a:effectLst/>
                <a:latin typeface="+mn-ea"/>
              </a:rPr>
              <a:t>）</a:t>
            </a:r>
          </a:p>
          <a:p>
            <a:pPr marL="800100" lvl="1" indent="-342900">
              <a:buClr>
                <a:srgbClr val="C00000"/>
              </a:buClr>
              <a:buFont typeface="Arial" panose="020B0604020202020204" pitchFamily="34" charset="0"/>
              <a:buChar char="•"/>
            </a:pPr>
            <a:r>
              <a:rPr lang="zh-CN" altLang="en-US" sz="2000" dirty="0">
                <a:solidFill>
                  <a:srgbClr val="000000"/>
                </a:solidFill>
                <a:effectLst/>
                <a:latin typeface="+mn-ea"/>
              </a:rPr>
              <a:t>精确（</a:t>
            </a:r>
            <a:r>
              <a:rPr lang="en-US" altLang="zh-CN" sz="2000" dirty="0">
                <a:solidFill>
                  <a:srgbClr val="000000"/>
                </a:solidFill>
                <a:effectLst/>
                <a:latin typeface="+mn-ea"/>
              </a:rPr>
              <a:t>Concise</a:t>
            </a:r>
            <a:r>
              <a:rPr lang="zh-CN" altLang="en-US" sz="2000" dirty="0">
                <a:solidFill>
                  <a:srgbClr val="000000"/>
                </a:solidFill>
                <a:effectLst/>
                <a:latin typeface="+mn-ea"/>
              </a:rPr>
              <a:t>）</a:t>
            </a:r>
          </a:p>
          <a:p>
            <a:pPr marL="800100" lvl="1" indent="-342900">
              <a:buClr>
                <a:srgbClr val="C00000"/>
              </a:buClr>
              <a:buFont typeface="Arial" panose="020B0604020202020204" pitchFamily="34" charset="0"/>
              <a:buChar char="•"/>
            </a:pPr>
            <a:r>
              <a:rPr lang="zh-CN" altLang="en-US" sz="2000" dirty="0">
                <a:solidFill>
                  <a:srgbClr val="000000"/>
                </a:solidFill>
                <a:effectLst/>
                <a:latin typeface="+mn-ea"/>
              </a:rPr>
              <a:t>全面（</a:t>
            </a:r>
            <a:r>
              <a:rPr lang="en-US" altLang="zh-CN" sz="2000" dirty="0">
                <a:solidFill>
                  <a:srgbClr val="000000"/>
                </a:solidFill>
                <a:effectLst/>
                <a:latin typeface="+mn-ea"/>
              </a:rPr>
              <a:t>Complete</a:t>
            </a:r>
            <a:r>
              <a:rPr lang="zh-CN" altLang="en-US" sz="2000" dirty="0">
                <a:solidFill>
                  <a:srgbClr val="000000"/>
                </a:solidFill>
                <a:effectLst/>
                <a:latin typeface="+mn-ea"/>
              </a:rPr>
              <a:t>）</a:t>
            </a:r>
          </a:p>
          <a:p>
            <a:pPr marL="800100" lvl="1" indent="-342900">
              <a:buClr>
                <a:srgbClr val="C00000"/>
              </a:buClr>
              <a:buFont typeface="Arial" panose="020B0604020202020204" pitchFamily="34" charset="0"/>
              <a:buChar char="•"/>
            </a:pPr>
            <a:r>
              <a:rPr lang="zh-CN" altLang="en-US" sz="2000" dirty="0">
                <a:solidFill>
                  <a:srgbClr val="000000"/>
                </a:solidFill>
                <a:effectLst/>
                <a:latin typeface="+mn-ea"/>
              </a:rPr>
              <a:t>一致（</a:t>
            </a:r>
            <a:r>
              <a:rPr lang="en-US" altLang="zh-CN" sz="2000" dirty="0">
                <a:solidFill>
                  <a:srgbClr val="000000"/>
                </a:solidFill>
                <a:effectLst/>
                <a:latin typeface="+mn-ea"/>
              </a:rPr>
              <a:t>Consistent</a:t>
            </a:r>
            <a:r>
              <a:rPr lang="zh-CN" altLang="en-US" sz="2000" dirty="0">
                <a:solidFill>
                  <a:srgbClr val="000000"/>
                </a:solidFill>
                <a:effectLst/>
                <a:latin typeface="+mn-ea"/>
              </a:rPr>
              <a:t>）</a:t>
            </a:r>
            <a:endParaRPr lang="zh-CN" altLang="en-US" sz="1600" dirty="0"/>
          </a:p>
        </p:txBody>
      </p:sp>
      <p:pic>
        <p:nvPicPr>
          <p:cNvPr id="14" name="图片 13" descr="图片包含 表格&#10;&#10;描述已自动生成">
            <a:extLst>
              <a:ext uri="{FF2B5EF4-FFF2-40B4-BE49-F238E27FC236}">
                <a16:creationId xmlns:a16="http://schemas.microsoft.com/office/drawing/2014/main" id="{2DA431E5-2ECC-A06A-5BCE-400A216A0856}"/>
              </a:ext>
            </a:extLst>
          </p:cNvPr>
          <p:cNvPicPr>
            <a:picLocks noChangeAspect="1"/>
          </p:cNvPicPr>
          <p:nvPr/>
        </p:nvPicPr>
        <p:blipFill>
          <a:blip r:embed="rId3"/>
          <a:stretch>
            <a:fillRect/>
          </a:stretch>
        </p:blipFill>
        <p:spPr>
          <a:xfrm>
            <a:off x="4431033" y="2194410"/>
            <a:ext cx="7444733" cy="3785652"/>
          </a:xfrm>
          <a:prstGeom prst="rect">
            <a:avLst/>
          </a:prstGeom>
        </p:spPr>
      </p:pic>
    </p:spTree>
    <p:extLst>
      <p:ext uri="{BB962C8B-B14F-4D97-AF65-F5344CB8AC3E}">
        <p14:creationId xmlns:p14="http://schemas.microsoft.com/office/powerpoint/2010/main" val="2599672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18006-2680-9D03-8D14-86A030F2154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9E70776-95AE-BE04-CC5A-DBC0DCA9BBA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7745A3A-D591-ECC3-9853-7DCFD5C399C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6A5962FB-E31F-DD72-994A-6FCB73E90FD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需求验证（</a:t>
            </a:r>
            <a:r>
              <a:rPr kumimoji="1" lang="en-US" altLang="zh-CN" sz="4000" dirty="0">
                <a:latin typeface="Microsoft YaHei" panose="020B0503020204020204" pitchFamily="34" charset="-122"/>
                <a:ea typeface="Microsoft YaHei" panose="020B0503020204020204" pitchFamily="34" charset="-122"/>
              </a:rPr>
              <a:t>Validation</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EB197C48-5C92-DF23-E56B-58DD00F298C3}"/>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12AA1486-ED60-6DFD-FB06-C1B3B2C0748A}"/>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33AF40E8-7CF2-5BAB-F86D-65AF336904BD}"/>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68C5F25E-6C80-9EDD-2486-586B7C24EACD}"/>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958006E9-ECB1-59D6-CCE6-DB43CFA06CDA}"/>
              </a:ext>
            </a:extLst>
          </p:cNvPr>
          <p:cNvSpPr txBox="1"/>
          <p:nvPr/>
        </p:nvSpPr>
        <p:spPr>
          <a:xfrm>
            <a:off x="641636" y="992253"/>
            <a:ext cx="10712164" cy="1135054"/>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lang="zh-CN" altLang="en-US" sz="2400" dirty="0">
                <a:solidFill>
                  <a:srgbClr val="000000"/>
                </a:solidFill>
                <a:effectLst/>
                <a:latin typeface="+mn-ea"/>
              </a:rPr>
              <a:t>对其他需求工程活动的质量的保证。通过数学的形式化工具或工程化的测试过程来确保系统满足干系人的要求。</a:t>
            </a:r>
          </a:p>
        </p:txBody>
      </p:sp>
      <p:sp>
        <p:nvSpPr>
          <p:cNvPr id="11" name="文本框 10">
            <a:extLst>
              <a:ext uri="{FF2B5EF4-FFF2-40B4-BE49-F238E27FC236}">
                <a16:creationId xmlns:a16="http://schemas.microsoft.com/office/drawing/2014/main" id="{C15548F2-5DE9-65F5-59D0-E10E8248B6C0}"/>
              </a:ext>
            </a:extLst>
          </p:cNvPr>
          <p:cNvSpPr txBox="1"/>
          <p:nvPr/>
        </p:nvSpPr>
        <p:spPr>
          <a:xfrm>
            <a:off x="641636" y="2241487"/>
            <a:ext cx="5073364" cy="2346220"/>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验证方法</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评审（</a:t>
            </a:r>
            <a:r>
              <a:rPr lang="en-US" altLang="zh-CN" sz="2000" dirty="0">
                <a:solidFill>
                  <a:srgbClr val="000000"/>
                </a:solidFill>
                <a:effectLst/>
                <a:latin typeface="+mn-ea"/>
              </a:rPr>
              <a:t>Review</a:t>
            </a:r>
            <a:r>
              <a:rPr lang="zh-CN" altLang="en-US" sz="2000" dirty="0">
                <a:solidFill>
                  <a:srgbClr val="000000"/>
                </a:solidFill>
                <a:effectLst/>
                <a:latin typeface="+mn-ea"/>
              </a:rPr>
              <a:t>）</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原型化（</a:t>
            </a:r>
            <a:r>
              <a:rPr lang="en-US" altLang="zh-CN" sz="2000" dirty="0">
                <a:solidFill>
                  <a:srgbClr val="000000"/>
                </a:solidFill>
                <a:effectLst/>
                <a:latin typeface="+mn-ea"/>
              </a:rPr>
              <a:t>Prototyping</a:t>
            </a:r>
            <a:r>
              <a:rPr lang="zh-CN" altLang="en-US" sz="2000" dirty="0">
                <a:solidFill>
                  <a:srgbClr val="000000"/>
                </a:solidFill>
                <a:effectLst/>
                <a:latin typeface="+mn-ea"/>
              </a:rPr>
              <a:t>）</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模型验证（</a:t>
            </a:r>
            <a:r>
              <a:rPr lang="en-US" altLang="zh-CN" sz="2000" dirty="0">
                <a:solidFill>
                  <a:srgbClr val="000000"/>
                </a:solidFill>
                <a:effectLst/>
                <a:latin typeface="+mn-ea"/>
              </a:rPr>
              <a:t>Model validation</a:t>
            </a:r>
            <a:r>
              <a:rPr lang="zh-CN" altLang="en-US" sz="2000" dirty="0">
                <a:solidFill>
                  <a:srgbClr val="000000"/>
                </a:solidFill>
                <a:effectLst/>
                <a:latin typeface="+mn-ea"/>
              </a:rPr>
              <a:t>）</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确认测试（</a:t>
            </a:r>
            <a:r>
              <a:rPr lang="en-US" altLang="zh-CN" sz="2000" dirty="0">
                <a:solidFill>
                  <a:srgbClr val="000000"/>
                </a:solidFill>
                <a:effectLst/>
                <a:latin typeface="+mn-ea"/>
              </a:rPr>
              <a:t>Acceptance Tests</a:t>
            </a:r>
            <a:r>
              <a:rPr lang="zh-CN" altLang="en-US" sz="2000" dirty="0">
                <a:solidFill>
                  <a:srgbClr val="000000"/>
                </a:solidFill>
                <a:effectLst/>
                <a:latin typeface="+mn-ea"/>
              </a:rPr>
              <a:t>）</a:t>
            </a:r>
          </a:p>
        </p:txBody>
      </p:sp>
      <p:pic>
        <p:nvPicPr>
          <p:cNvPr id="10" name="图片 9" descr="图片包含 文本&#10;&#10;描述已自动生成">
            <a:extLst>
              <a:ext uri="{FF2B5EF4-FFF2-40B4-BE49-F238E27FC236}">
                <a16:creationId xmlns:a16="http://schemas.microsoft.com/office/drawing/2014/main" id="{3A5A91F8-F2E9-48D3-855C-C0994D77CC3A}"/>
              </a:ext>
            </a:extLst>
          </p:cNvPr>
          <p:cNvPicPr>
            <a:picLocks noChangeAspect="1"/>
          </p:cNvPicPr>
          <p:nvPr/>
        </p:nvPicPr>
        <p:blipFill>
          <a:blip r:embed="rId3"/>
          <a:stretch>
            <a:fillRect/>
          </a:stretch>
        </p:blipFill>
        <p:spPr>
          <a:xfrm>
            <a:off x="7056783" y="1768893"/>
            <a:ext cx="4297017" cy="4490269"/>
          </a:xfrm>
          <a:prstGeom prst="rect">
            <a:avLst/>
          </a:prstGeom>
        </p:spPr>
      </p:pic>
    </p:spTree>
    <p:extLst>
      <p:ext uri="{BB962C8B-B14F-4D97-AF65-F5344CB8AC3E}">
        <p14:creationId xmlns:p14="http://schemas.microsoft.com/office/powerpoint/2010/main" val="2641247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29942-8BB0-6536-BFF9-EFFBDCD0CFD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426B108-286D-6053-FC96-3FD948740B2B}"/>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C1EC0972-BE20-B2B9-367D-C0F5DC2AB1DC}"/>
              </a:ext>
            </a:extLst>
          </p:cNvPr>
          <p:cNvSpPr>
            <a:spLocks noGrp="1"/>
          </p:cNvSpPr>
          <p:nvPr>
            <p:ph type="ctrTitle"/>
          </p:nvPr>
        </p:nvSpPr>
        <p:spPr/>
        <p:txBody>
          <a:bodyPr>
            <a:normAutofit/>
          </a:bodyPr>
          <a:lstStyle/>
          <a:p>
            <a:r>
              <a:rPr kumimoji="1" lang="zh-CN" altLang="en-US" sz="4000" dirty="0">
                <a:latin typeface="+mn-ea"/>
                <a:ea typeface="+mn-ea"/>
              </a:rPr>
              <a:t>需求工程活动</a:t>
            </a:r>
          </a:p>
        </p:txBody>
      </p:sp>
      <p:sp>
        <p:nvSpPr>
          <p:cNvPr id="3" name="副标题 2">
            <a:extLst>
              <a:ext uri="{FF2B5EF4-FFF2-40B4-BE49-F238E27FC236}">
                <a16:creationId xmlns:a16="http://schemas.microsoft.com/office/drawing/2014/main" id="{C68D2E5E-CBE6-374A-A281-560B779F0B19}"/>
              </a:ext>
            </a:extLst>
          </p:cNvPr>
          <p:cNvSpPr>
            <a:spLocks noGrp="1"/>
          </p:cNvSpPr>
          <p:nvPr>
            <p:ph type="subTitle" idx="1"/>
          </p:nvPr>
        </p:nvSpPr>
        <p:spPr>
          <a:xfrm>
            <a:off x="3810000" y="3720317"/>
            <a:ext cx="4572000" cy="1655762"/>
          </a:xfrm>
        </p:spPr>
        <p:txBody>
          <a:bodyPr>
            <a:normAutofit/>
          </a:bodyPr>
          <a:lstStyle/>
          <a:p>
            <a:pPr marL="342900" indent="-342900" algn="l">
              <a:lnSpc>
                <a:spcPct val="100000"/>
              </a:lnSpc>
              <a:buClr>
                <a:srgbClr val="C00000"/>
              </a:buClr>
              <a:buFont typeface="Wingdings" pitchFamily="2" charset="2"/>
              <a:buChar char="n"/>
            </a:pPr>
            <a:r>
              <a:rPr kumimoji="1" lang="zh-CN" altLang="en-US" sz="2000" dirty="0"/>
              <a:t>需求是什么</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需求工程活动</a:t>
            </a:r>
            <a:endParaRPr kumimoji="1" lang="en-US" altLang="zh-CN" sz="2000" dirty="0"/>
          </a:p>
        </p:txBody>
      </p:sp>
      <p:cxnSp>
        <p:nvCxnSpPr>
          <p:cNvPr id="8" name="直线连接符 7">
            <a:extLst>
              <a:ext uri="{FF2B5EF4-FFF2-40B4-BE49-F238E27FC236}">
                <a16:creationId xmlns:a16="http://schemas.microsoft.com/office/drawing/2014/main" id="{2EBCF769-2A33-199F-C50F-C744E6F33A5A}"/>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9" name="图形 8" descr="徽章 1 纯色填充">
            <a:extLst>
              <a:ext uri="{FF2B5EF4-FFF2-40B4-BE49-F238E27FC236}">
                <a16:creationId xmlns:a16="http://schemas.microsoft.com/office/drawing/2014/main" id="{59628CF9-D299-C8D4-4D34-B832A7607D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10526" y="2831378"/>
            <a:ext cx="678586" cy="678586"/>
          </a:xfrm>
          <a:prstGeom prst="rect">
            <a:avLst/>
          </a:prstGeom>
        </p:spPr>
      </p:pic>
    </p:spTree>
    <p:extLst>
      <p:ext uri="{BB962C8B-B14F-4D97-AF65-F5344CB8AC3E}">
        <p14:creationId xmlns:p14="http://schemas.microsoft.com/office/powerpoint/2010/main" val="413186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106C9-1B94-5DBB-BE6B-BE149D97EC8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F1C0FE9-4B5D-F73C-3A89-A339E2E7F4D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051C33C-4879-D1FA-1EA0-2C46E63D6E7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4E61FFF4-6A1C-D75B-0FF5-6E1B65042C1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需求管理（</a:t>
            </a:r>
            <a:r>
              <a:rPr kumimoji="1" lang="en-US" altLang="zh-CN" sz="4000" dirty="0">
                <a:latin typeface="Microsoft YaHei" panose="020B0503020204020204" pitchFamily="34" charset="-122"/>
                <a:ea typeface="Microsoft YaHei" panose="020B0503020204020204" pitchFamily="34" charset="-122"/>
              </a:rPr>
              <a:t>Management</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823E3E2B-3781-C579-6EE0-DB4701868B35}"/>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044315CB-FEF2-4339-6DB2-A51396C9B467}"/>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7350A04D-F31A-DEEA-2FDD-29BCCC575A70}"/>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8351F714-43CE-C00B-9655-10DE372138DB}"/>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644C31D0-264A-4520-330B-4F083473FAC3}"/>
              </a:ext>
            </a:extLst>
          </p:cNvPr>
          <p:cNvSpPr txBox="1"/>
          <p:nvPr/>
        </p:nvSpPr>
        <p:spPr>
          <a:xfrm>
            <a:off x="641636" y="992253"/>
            <a:ext cx="10712164" cy="1135054"/>
          </a:xfrm>
          <a:prstGeom prst="rect">
            <a:avLst/>
          </a:prstGeom>
          <a:noFill/>
        </p:spPr>
        <p:txBody>
          <a:bodyPr wrap="square" rtlCol="0">
            <a:spAutoFit/>
          </a:bodyPr>
          <a:lstStyle/>
          <a:p>
            <a:pPr marL="342900" indent="-342900">
              <a:lnSpc>
                <a:spcPct val="150000"/>
              </a:lnSpc>
              <a:buClr>
                <a:srgbClr val="C00000"/>
              </a:buClr>
              <a:buFont typeface="Wingdings" pitchFamily="2" charset="2"/>
              <a:buChar char="p"/>
            </a:pPr>
            <a:r>
              <a:rPr lang="zh-CN" altLang="en-US" sz="2400" dirty="0">
                <a:solidFill>
                  <a:srgbClr val="000000"/>
                </a:solidFill>
                <a:effectLst/>
                <a:latin typeface="+mn-ea"/>
              </a:rPr>
              <a:t>贯穿从需求获取到软件系统下线的全过程。需求管理设计软件配置管理、需求跟踪、影响分析和版本控制。</a:t>
            </a:r>
          </a:p>
        </p:txBody>
      </p:sp>
      <p:sp>
        <p:nvSpPr>
          <p:cNvPr id="11" name="文本框 10">
            <a:extLst>
              <a:ext uri="{FF2B5EF4-FFF2-40B4-BE49-F238E27FC236}">
                <a16:creationId xmlns:a16="http://schemas.microsoft.com/office/drawing/2014/main" id="{B1EC1420-51EA-783D-2DBD-C879B6CF4BBB}"/>
              </a:ext>
            </a:extLst>
          </p:cNvPr>
          <p:cNvSpPr txBox="1"/>
          <p:nvPr/>
        </p:nvSpPr>
        <p:spPr>
          <a:xfrm>
            <a:off x="641636" y="2475843"/>
            <a:ext cx="6275999" cy="2807885"/>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需求跟踪 （</a:t>
            </a:r>
            <a:r>
              <a:rPr lang="en-US" altLang="zh-CN" sz="2000" dirty="0">
                <a:solidFill>
                  <a:srgbClr val="000000"/>
                </a:solidFill>
                <a:effectLst/>
                <a:latin typeface="+mn-ea"/>
              </a:rPr>
              <a:t>Requirements traceability</a:t>
            </a:r>
            <a:r>
              <a:rPr lang="zh-CN" altLang="en-US" sz="2000" dirty="0">
                <a:solidFill>
                  <a:srgbClr val="000000"/>
                </a:solidFill>
                <a:effectLst/>
                <a:latin typeface="+mn-ea"/>
              </a:rPr>
              <a:t>）</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描述和追踪一条需求的来龙去脉的能力，包括向前追踪到软件制品，向后追踪到需求来源。</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变更请求管理 （</a:t>
            </a:r>
            <a:r>
              <a:rPr lang="en-US" altLang="zh-CN" sz="2000" dirty="0">
                <a:solidFill>
                  <a:srgbClr val="000000"/>
                </a:solidFill>
                <a:effectLst/>
                <a:latin typeface="+mn-ea"/>
              </a:rPr>
              <a:t>Change Requests</a:t>
            </a:r>
            <a:r>
              <a:rPr lang="zh-CN" altLang="en-US" sz="2000" dirty="0">
                <a:solidFill>
                  <a:srgbClr val="000000"/>
                </a:solidFill>
                <a:effectLst/>
                <a:latin typeface="+mn-ea"/>
              </a:rPr>
              <a:t>）</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系统化的变更管理</a:t>
            </a:r>
          </a:p>
          <a:p>
            <a:pPr marL="342900"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需求属性管理 （</a:t>
            </a:r>
            <a:r>
              <a:rPr lang="en-US" altLang="zh-CN" sz="2000" dirty="0">
                <a:solidFill>
                  <a:srgbClr val="000000"/>
                </a:solidFill>
                <a:effectLst/>
                <a:latin typeface="+mn-ea"/>
              </a:rPr>
              <a:t>Requirements attributes</a:t>
            </a:r>
            <a:r>
              <a:rPr lang="zh-CN" altLang="en-US" sz="2000" dirty="0">
                <a:solidFill>
                  <a:srgbClr val="000000"/>
                </a:solidFill>
                <a:effectLst/>
                <a:latin typeface="+mn-ea"/>
              </a:rPr>
              <a:t>）</a:t>
            </a:r>
          </a:p>
        </p:txBody>
      </p:sp>
      <p:pic>
        <p:nvPicPr>
          <p:cNvPr id="12" name="图片 11" descr="黑暗里有星球&#10;&#10;描述已自动生成">
            <a:extLst>
              <a:ext uri="{FF2B5EF4-FFF2-40B4-BE49-F238E27FC236}">
                <a16:creationId xmlns:a16="http://schemas.microsoft.com/office/drawing/2014/main" id="{90105664-25F3-7B8A-F455-13057C273302}"/>
              </a:ext>
            </a:extLst>
          </p:cNvPr>
          <p:cNvPicPr>
            <a:picLocks noChangeAspect="1"/>
          </p:cNvPicPr>
          <p:nvPr/>
        </p:nvPicPr>
        <p:blipFill>
          <a:blip r:embed="rId3"/>
          <a:stretch>
            <a:fillRect/>
          </a:stretch>
        </p:blipFill>
        <p:spPr>
          <a:xfrm>
            <a:off x="6870699" y="2241486"/>
            <a:ext cx="4902200" cy="3276600"/>
          </a:xfrm>
          <a:prstGeom prst="rect">
            <a:avLst/>
          </a:prstGeom>
        </p:spPr>
      </p:pic>
    </p:spTree>
    <p:extLst>
      <p:ext uri="{BB962C8B-B14F-4D97-AF65-F5344CB8AC3E}">
        <p14:creationId xmlns:p14="http://schemas.microsoft.com/office/powerpoint/2010/main" val="3537018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B9875-193F-E9E7-92B3-42FC5496826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B2C3A1C-D8E5-7E66-27D4-7C7E54C425D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1C418BA-C40C-3123-E422-ACC174547F3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1A8E29DF-3C44-C25A-D676-0404DBBB5D2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需求工程活动</a:t>
            </a:r>
          </a:p>
        </p:txBody>
      </p:sp>
      <p:sp>
        <p:nvSpPr>
          <p:cNvPr id="5" name="日期占位符 4">
            <a:extLst>
              <a:ext uri="{FF2B5EF4-FFF2-40B4-BE49-F238E27FC236}">
                <a16:creationId xmlns:a16="http://schemas.microsoft.com/office/drawing/2014/main" id="{18F3A120-B7ED-2DA6-A823-B2D063A5C38E}"/>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6252EE4B-12B8-6105-30F1-4349D27A792D}"/>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6AB1A69D-2E14-A3EE-EA15-BEC63491D894}"/>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A46A3D16-7B5F-7822-4468-9DD00AA5E072}"/>
              </a:ext>
            </a:extLst>
          </p:cNvPr>
          <p:cNvPicPr>
            <a:picLocks noChangeAspect="1"/>
          </p:cNvPicPr>
          <p:nvPr/>
        </p:nvPicPr>
        <p:blipFill>
          <a:blip r:embed="rId2"/>
          <a:stretch>
            <a:fillRect/>
          </a:stretch>
        </p:blipFill>
        <p:spPr>
          <a:xfrm>
            <a:off x="11353800" y="0"/>
            <a:ext cx="838199" cy="818771"/>
          </a:xfrm>
          <a:prstGeom prst="rect">
            <a:avLst/>
          </a:prstGeom>
        </p:spPr>
      </p:pic>
      <p:sp>
        <p:nvSpPr>
          <p:cNvPr id="8" name="圆角矩形 7">
            <a:extLst>
              <a:ext uri="{FF2B5EF4-FFF2-40B4-BE49-F238E27FC236}">
                <a16:creationId xmlns:a16="http://schemas.microsoft.com/office/drawing/2014/main" id="{C9634B9A-8C7E-8648-A856-3D0B2891B6C7}"/>
              </a:ext>
            </a:extLst>
          </p:cNvPr>
          <p:cNvSpPr/>
          <p:nvPr/>
        </p:nvSpPr>
        <p:spPr>
          <a:xfrm>
            <a:off x="641636" y="2673626"/>
            <a:ext cx="1749287" cy="9144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rPr>
              <a:t>引发</a:t>
            </a:r>
          </a:p>
        </p:txBody>
      </p:sp>
      <p:sp>
        <p:nvSpPr>
          <p:cNvPr id="10" name="圆角矩形 9">
            <a:extLst>
              <a:ext uri="{FF2B5EF4-FFF2-40B4-BE49-F238E27FC236}">
                <a16:creationId xmlns:a16="http://schemas.microsoft.com/office/drawing/2014/main" id="{DC3F8EEF-2894-99DB-8E6B-2AD0B02FFF54}"/>
              </a:ext>
            </a:extLst>
          </p:cNvPr>
          <p:cNvSpPr/>
          <p:nvPr/>
        </p:nvSpPr>
        <p:spPr>
          <a:xfrm>
            <a:off x="2871314" y="2673626"/>
            <a:ext cx="1749287" cy="9144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rPr>
              <a:t>分析</a:t>
            </a:r>
          </a:p>
        </p:txBody>
      </p:sp>
      <p:sp>
        <p:nvSpPr>
          <p:cNvPr id="11" name="圆角矩形 10">
            <a:extLst>
              <a:ext uri="{FF2B5EF4-FFF2-40B4-BE49-F238E27FC236}">
                <a16:creationId xmlns:a16="http://schemas.microsoft.com/office/drawing/2014/main" id="{C9634B9A-8C7E-8648-A856-3D0B2891B6C7}"/>
              </a:ext>
            </a:extLst>
          </p:cNvPr>
          <p:cNvSpPr/>
          <p:nvPr/>
        </p:nvSpPr>
        <p:spPr>
          <a:xfrm>
            <a:off x="5100992" y="2673626"/>
            <a:ext cx="1749287" cy="9144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rPr>
              <a:t>规格说明</a:t>
            </a:r>
          </a:p>
        </p:txBody>
      </p:sp>
      <p:sp>
        <p:nvSpPr>
          <p:cNvPr id="12" name="圆角矩形 11">
            <a:extLst>
              <a:ext uri="{FF2B5EF4-FFF2-40B4-BE49-F238E27FC236}">
                <a16:creationId xmlns:a16="http://schemas.microsoft.com/office/drawing/2014/main" id="{C9634B9A-8C7E-8648-A856-3D0B2891B6C7}"/>
              </a:ext>
            </a:extLst>
          </p:cNvPr>
          <p:cNvSpPr/>
          <p:nvPr/>
        </p:nvSpPr>
        <p:spPr>
          <a:xfrm>
            <a:off x="7264411" y="2673626"/>
            <a:ext cx="1749287" cy="9144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rPr>
              <a:t>确认</a:t>
            </a:r>
          </a:p>
        </p:txBody>
      </p:sp>
      <p:cxnSp>
        <p:nvCxnSpPr>
          <p:cNvPr id="16" name="直线箭头连接符 15">
            <a:extLst>
              <a:ext uri="{FF2B5EF4-FFF2-40B4-BE49-F238E27FC236}">
                <a16:creationId xmlns:a16="http://schemas.microsoft.com/office/drawing/2014/main" id="{7D508840-EA5E-1E71-4A23-1CD7D8CA1FD5}"/>
              </a:ext>
            </a:extLst>
          </p:cNvPr>
          <p:cNvCxnSpPr>
            <a:stCxn id="8" idx="3"/>
            <a:endCxn id="10" idx="1"/>
          </p:cNvCxnSpPr>
          <p:nvPr/>
        </p:nvCxnSpPr>
        <p:spPr>
          <a:xfrm>
            <a:off x="2390923" y="3130826"/>
            <a:ext cx="4803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线箭头连接符 17">
            <a:extLst>
              <a:ext uri="{FF2B5EF4-FFF2-40B4-BE49-F238E27FC236}">
                <a16:creationId xmlns:a16="http://schemas.microsoft.com/office/drawing/2014/main" id="{FDC14178-7CF0-C771-3F6E-B5373D07EC03}"/>
              </a:ext>
            </a:extLst>
          </p:cNvPr>
          <p:cNvCxnSpPr>
            <a:stCxn id="10" idx="3"/>
            <a:endCxn id="11" idx="1"/>
          </p:cNvCxnSpPr>
          <p:nvPr/>
        </p:nvCxnSpPr>
        <p:spPr>
          <a:xfrm>
            <a:off x="4620601" y="3130826"/>
            <a:ext cx="4803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B966C74D-62E5-22FD-B910-308638D67306}"/>
              </a:ext>
            </a:extLst>
          </p:cNvPr>
          <p:cNvCxnSpPr>
            <a:stCxn id="11" idx="3"/>
            <a:endCxn id="12" idx="1"/>
          </p:cNvCxnSpPr>
          <p:nvPr/>
        </p:nvCxnSpPr>
        <p:spPr>
          <a:xfrm>
            <a:off x="6850279" y="3130826"/>
            <a:ext cx="4141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曲线连接符 21">
            <a:extLst>
              <a:ext uri="{FF2B5EF4-FFF2-40B4-BE49-F238E27FC236}">
                <a16:creationId xmlns:a16="http://schemas.microsoft.com/office/drawing/2014/main" id="{33289812-1FF1-1C2C-FCAC-12495C8D6867}"/>
              </a:ext>
            </a:extLst>
          </p:cNvPr>
          <p:cNvCxnSpPr>
            <a:stCxn id="10" idx="0"/>
            <a:endCxn id="8" idx="0"/>
          </p:cNvCxnSpPr>
          <p:nvPr/>
        </p:nvCxnSpPr>
        <p:spPr>
          <a:xfrm rot="16200000" flipV="1">
            <a:off x="2631119" y="1558787"/>
            <a:ext cx="12700" cy="2229678"/>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曲线连接符 24">
            <a:extLst>
              <a:ext uri="{FF2B5EF4-FFF2-40B4-BE49-F238E27FC236}">
                <a16:creationId xmlns:a16="http://schemas.microsoft.com/office/drawing/2014/main" id="{FA87A92F-E019-95CA-CA6A-EA0F5E1E1800}"/>
              </a:ext>
            </a:extLst>
          </p:cNvPr>
          <p:cNvCxnSpPr>
            <a:cxnSpLocks/>
            <a:stCxn id="12" idx="0"/>
            <a:endCxn id="8" idx="0"/>
          </p:cNvCxnSpPr>
          <p:nvPr/>
        </p:nvCxnSpPr>
        <p:spPr>
          <a:xfrm rot="16200000" flipV="1">
            <a:off x="4827668" y="-637762"/>
            <a:ext cx="12700" cy="6622775"/>
          </a:xfrm>
          <a:prstGeom prst="curvedConnector3">
            <a:avLst>
              <a:gd name="adj1" fmla="val 8139134"/>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多文档 27">
            <a:extLst>
              <a:ext uri="{FF2B5EF4-FFF2-40B4-BE49-F238E27FC236}">
                <a16:creationId xmlns:a16="http://schemas.microsoft.com/office/drawing/2014/main" id="{975AA196-8253-3CF4-614F-F28E299F1663}"/>
              </a:ext>
            </a:extLst>
          </p:cNvPr>
          <p:cNvSpPr/>
          <p:nvPr/>
        </p:nvSpPr>
        <p:spPr>
          <a:xfrm>
            <a:off x="10139018" y="2392652"/>
            <a:ext cx="1658730" cy="1476348"/>
          </a:xfrm>
          <a:prstGeom prst="flowChartMultidocumen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软件需求规格说明（</a:t>
            </a:r>
            <a:r>
              <a:rPr kumimoji="1" lang="en-US" altLang="zh-CN" dirty="0">
                <a:solidFill>
                  <a:schemeClr val="tx1"/>
                </a:solidFill>
              </a:rPr>
              <a:t>SRS</a:t>
            </a:r>
            <a:r>
              <a:rPr kumimoji="1" lang="zh-CN" altLang="en-US" dirty="0">
                <a:solidFill>
                  <a:schemeClr val="tx1"/>
                </a:solidFill>
              </a:rPr>
              <a:t>）</a:t>
            </a:r>
          </a:p>
        </p:txBody>
      </p:sp>
      <p:cxnSp>
        <p:nvCxnSpPr>
          <p:cNvPr id="30" name="直线箭头连接符 29">
            <a:extLst>
              <a:ext uri="{FF2B5EF4-FFF2-40B4-BE49-F238E27FC236}">
                <a16:creationId xmlns:a16="http://schemas.microsoft.com/office/drawing/2014/main" id="{6ED49A44-9D46-2253-6219-82E8CED3F42E}"/>
              </a:ext>
            </a:extLst>
          </p:cNvPr>
          <p:cNvCxnSpPr>
            <a:stCxn id="12" idx="3"/>
            <a:endCxn id="28" idx="1"/>
          </p:cNvCxnSpPr>
          <p:nvPr/>
        </p:nvCxnSpPr>
        <p:spPr>
          <a:xfrm>
            <a:off x="9013698" y="3130826"/>
            <a:ext cx="1125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657FFC57-B6DB-2EAF-5049-AB5B58700E4F}"/>
              </a:ext>
            </a:extLst>
          </p:cNvPr>
          <p:cNvSpPr txBox="1"/>
          <p:nvPr/>
        </p:nvSpPr>
        <p:spPr>
          <a:xfrm>
            <a:off x="640140" y="3821202"/>
            <a:ext cx="1749286" cy="369332"/>
          </a:xfrm>
          <a:prstGeom prst="rect">
            <a:avLst/>
          </a:prstGeom>
          <a:noFill/>
        </p:spPr>
        <p:txBody>
          <a:bodyPr wrap="square" rtlCol="0">
            <a:spAutoFit/>
          </a:bodyPr>
          <a:lstStyle/>
          <a:p>
            <a:r>
              <a:rPr kumimoji="1" lang="zh-CN" altLang="en-US" dirty="0"/>
              <a:t>收集用户需求</a:t>
            </a:r>
          </a:p>
        </p:txBody>
      </p:sp>
      <p:sp>
        <p:nvSpPr>
          <p:cNvPr id="33" name="文本框 32">
            <a:extLst>
              <a:ext uri="{FF2B5EF4-FFF2-40B4-BE49-F238E27FC236}">
                <a16:creationId xmlns:a16="http://schemas.microsoft.com/office/drawing/2014/main" id="{78139935-766A-9B5A-552D-8181C9B9F4A6}"/>
              </a:ext>
            </a:extLst>
          </p:cNvPr>
          <p:cNvSpPr txBox="1"/>
          <p:nvPr/>
        </p:nvSpPr>
        <p:spPr>
          <a:xfrm>
            <a:off x="2871314" y="3821202"/>
            <a:ext cx="1749286" cy="646331"/>
          </a:xfrm>
          <a:prstGeom prst="rect">
            <a:avLst/>
          </a:prstGeom>
          <a:noFill/>
        </p:spPr>
        <p:txBody>
          <a:bodyPr wrap="square" rtlCol="0">
            <a:spAutoFit/>
          </a:bodyPr>
          <a:lstStyle/>
          <a:p>
            <a:r>
              <a:rPr kumimoji="1" lang="zh-CN" altLang="en-US" dirty="0"/>
              <a:t>理解和建模期望的行为</a:t>
            </a:r>
          </a:p>
        </p:txBody>
      </p:sp>
      <p:sp>
        <p:nvSpPr>
          <p:cNvPr id="34" name="文本框 31">
            <a:extLst>
              <a:ext uri="{FF2B5EF4-FFF2-40B4-BE49-F238E27FC236}">
                <a16:creationId xmlns:a16="http://schemas.microsoft.com/office/drawing/2014/main" id="{657FFC57-B6DB-2EAF-5049-AB5B58700E4F}"/>
              </a:ext>
            </a:extLst>
          </p:cNvPr>
          <p:cNvSpPr txBox="1"/>
          <p:nvPr/>
        </p:nvSpPr>
        <p:spPr>
          <a:xfrm>
            <a:off x="5100992" y="3822441"/>
            <a:ext cx="1749286"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文档化要开发的软件系统的行为</a:t>
            </a:r>
          </a:p>
        </p:txBody>
      </p:sp>
      <p:sp>
        <p:nvSpPr>
          <p:cNvPr id="35" name="文本框 31">
            <a:extLst>
              <a:ext uri="{FF2B5EF4-FFF2-40B4-BE49-F238E27FC236}">
                <a16:creationId xmlns:a16="http://schemas.microsoft.com/office/drawing/2014/main" id="{657FFC57-B6DB-2EAF-5049-AB5B58700E4F}"/>
              </a:ext>
            </a:extLst>
          </p:cNvPr>
          <p:cNvSpPr txBox="1"/>
          <p:nvPr/>
        </p:nvSpPr>
        <p:spPr>
          <a:xfrm>
            <a:off x="7252820" y="3821202"/>
            <a:ext cx="1749286"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检查我们的规格说明是否与用户的需求匹配</a:t>
            </a:r>
          </a:p>
        </p:txBody>
      </p:sp>
      <p:sp>
        <p:nvSpPr>
          <p:cNvPr id="36" name="矩形 35">
            <a:extLst>
              <a:ext uri="{FF2B5EF4-FFF2-40B4-BE49-F238E27FC236}">
                <a16:creationId xmlns:a16="http://schemas.microsoft.com/office/drawing/2014/main" id="{A818B236-75D9-F69B-9557-8C045BEEB018}"/>
              </a:ext>
            </a:extLst>
          </p:cNvPr>
          <p:cNvSpPr/>
          <p:nvPr/>
        </p:nvSpPr>
        <p:spPr>
          <a:xfrm>
            <a:off x="9485820" y="1789044"/>
            <a:ext cx="119270" cy="282271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41936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DAC2-0C76-E2E1-A188-235CC804173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903E805-ACAC-16C5-1267-7DFDBABBABF9}"/>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04AC4659-67F9-681F-EE38-FCFF4D31121A}"/>
              </a:ext>
            </a:extLst>
          </p:cNvPr>
          <p:cNvSpPr>
            <a:spLocks noGrp="1"/>
          </p:cNvSpPr>
          <p:nvPr>
            <p:ph type="ctrTitle"/>
          </p:nvPr>
        </p:nvSpPr>
        <p:spPr/>
        <p:txBody>
          <a:bodyPr>
            <a:normAutofit/>
          </a:bodyPr>
          <a:lstStyle/>
          <a:p>
            <a:r>
              <a:rPr kumimoji="1" lang="zh-CN" altLang="en-US" sz="4000" dirty="0">
                <a:latin typeface="+mn-ea"/>
                <a:ea typeface="+mn-ea"/>
              </a:rPr>
              <a:t>需求获取</a:t>
            </a:r>
          </a:p>
        </p:txBody>
      </p:sp>
      <p:sp>
        <p:nvSpPr>
          <p:cNvPr id="3" name="副标题 2">
            <a:extLst>
              <a:ext uri="{FF2B5EF4-FFF2-40B4-BE49-F238E27FC236}">
                <a16:creationId xmlns:a16="http://schemas.microsoft.com/office/drawing/2014/main" id="{A5647D08-D836-9EB3-5F1F-85F42A631015}"/>
              </a:ext>
            </a:extLst>
          </p:cNvPr>
          <p:cNvSpPr>
            <a:spLocks noGrp="1"/>
          </p:cNvSpPr>
          <p:nvPr>
            <p:ph type="subTitle" idx="1"/>
          </p:nvPr>
        </p:nvSpPr>
        <p:spPr>
          <a:xfrm>
            <a:off x="3810000" y="3720317"/>
            <a:ext cx="4572000" cy="1655762"/>
          </a:xfrm>
        </p:spPr>
        <p:txBody>
          <a:bodyPr>
            <a:normAutofit/>
          </a:bodyPr>
          <a:lstStyle/>
          <a:p>
            <a:pPr marL="342900" indent="-342900" algn="l">
              <a:lnSpc>
                <a:spcPct val="100000"/>
              </a:lnSpc>
              <a:buClr>
                <a:srgbClr val="C00000"/>
              </a:buClr>
              <a:buFont typeface="Wingdings" pitchFamily="2" charset="2"/>
              <a:buChar char="n"/>
            </a:pPr>
            <a:r>
              <a:rPr kumimoji="1" lang="zh-CN" altLang="en-US" sz="2000" dirty="0"/>
              <a:t>需求获取</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需求分类</a:t>
            </a:r>
            <a:endParaRPr kumimoji="1" lang="en-US" altLang="zh-CN" sz="2000" dirty="0"/>
          </a:p>
        </p:txBody>
      </p:sp>
      <p:cxnSp>
        <p:nvCxnSpPr>
          <p:cNvPr id="8" name="直线连接符 7">
            <a:extLst>
              <a:ext uri="{FF2B5EF4-FFF2-40B4-BE49-F238E27FC236}">
                <a16:creationId xmlns:a16="http://schemas.microsoft.com/office/drawing/2014/main" id="{FA12C67A-496B-AF0F-82BD-9151596155FD}"/>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图形 5" descr="徽章 纯色填充">
            <a:extLst>
              <a:ext uri="{FF2B5EF4-FFF2-40B4-BE49-F238E27FC236}">
                <a16:creationId xmlns:a16="http://schemas.microsoft.com/office/drawing/2014/main" id="{29FD6313-F0B3-E3E1-E089-7F4D9DDA0F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2760" y="2836422"/>
            <a:ext cx="704040" cy="704040"/>
          </a:xfrm>
          <a:prstGeom prst="rect">
            <a:avLst/>
          </a:prstGeom>
        </p:spPr>
      </p:pic>
    </p:spTree>
    <p:extLst>
      <p:ext uri="{BB962C8B-B14F-4D97-AF65-F5344CB8AC3E}">
        <p14:creationId xmlns:p14="http://schemas.microsoft.com/office/powerpoint/2010/main" val="468496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A1010-1FF2-2E69-AEA1-CD1BFDC2565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A71CCD1-E06A-4914-F539-EFD3E964EA92}"/>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451E190-EBAE-845F-1F5F-A6A7FA3BC43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03F12087-2566-8C8B-C66C-E391343E043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需求抽取</a:t>
            </a:r>
          </a:p>
        </p:txBody>
      </p:sp>
      <p:sp>
        <p:nvSpPr>
          <p:cNvPr id="5" name="日期占位符 4">
            <a:extLst>
              <a:ext uri="{FF2B5EF4-FFF2-40B4-BE49-F238E27FC236}">
                <a16:creationId xmlns:a16="http://schemas.microsoft.com/office/drawing/2014/main" id="{81A9CD80-5FF9-D447-E564-82E56C982ACB}"/>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53D795AD-286C-A128-E18D-53EBCCF3C21B}"/>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E9D0C8E7-E375-D9A7-EE61-4234121C2A52}"/>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3539AAB9-7DFC-1642-9667-CAA441C065B1}"/>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D7A2F6ED-AEFA-FD39-8FF1-48EEC4751084}"/>
              </a:ext>
            </a:extLst>
          </p:cNvPr>
          <p:cNvSpPr txBox="1"/>
          <p:nvPr/>
        </p:nvSpPr>
        <p:spPr>
          <a:xfrm>
            <a:off x="641636" y="1185950"/>
            <a:ext cx="5908251" cy="2243050"/>
          </a:xfrm>
          <a:prstGeom prst="rect">
            <a:avLst/>
          </a:prstGeom>
          <a:noFill/>
        </p:spPr>
        <p:txBody>
          <a:bodyPr wrap="square">
            <a:spAutoFit/>
          </a:bodyPr>
          <a:lstStyle/>
          <a:p>
            <a:pPr>
              <a:lnSpc>
                <a:spcPct val="150000"/>
              </a:lnSpc>
            </a:pPr>
            <a:r>
              <a:rPr lang="zh-CN" altLang="en-US" sz="2400" dirty="0">
                <a:solidFill>
                  <a:srgbClr val="000000"/>
                </a:solidFill>
                <a:effectLst/>
                <a:latin typeface="+mn-ea"/>
              </a:rPr>
              <a:t>需求抽取过程中，最困难的不是记录用户需求，而是与用户探讨磋商，发现真正要解决的问题，确定适用的方案。</a:t>
            </a:r>
            <a:endParaRPr lang="en-US" altLang="zh-CN" sz="2400" dirty="0">
              <a:solidFill>
                <a:srgbClr val="000000"/>
              </a:solidFill>
              <a:effectLst/>
              <a:latin typeface="+mn-ea"/>
            </a:endParaRPr>
          </a:p>
          <a:p>
            <a:pPr algn="r">
              <a:lnSpc>
                <a:spcPct val="150000"/>
              </a:lnSpc>
            </a:pPr>
            <a:r>
              <a:rPr lang="en-US" altLang="zh-CN" sz="2400" dirty="0">
                <a:solidFill>
                  <a:srgbClr val="000000"/>
                </a:solidFill>
                <a:latin typeface="+mn-ea"/>
              </a:rPr>
              <a:t>——</a:t>
            </a:r>
            <a:r>
              <a:rPr lang="zh-CN" altLang="en-US" sz="2400" dirty="0">
                <a:solidFill>
                  <a:srgbClr val="000000"/>
                </a:solidFill>
                <a:latin typeface="+mn-ea"/>
              </a:rPr>
              <a:t> </a:t>
            </a:r>
            <a:r>
              <a:rPr lang="en-US" altLang="zh-CN" sz="2400" dirty="0">
                <a:solidFill>
                  <a:srgbClr val="000000"/>
                </a:solidFill>
                <a:latin typeface="+mn-ea"/>
              </a:rPr>
              <a:t>Steve</a:t>
            </a:r>
            <a:r>
              <a:rPr lang="zh-CN" altLang="en-US" sz="2400" dirty="0">
                <a:solidFill>
                  <a:srgbClr val="000000"/>
                </a:solidFill>
                <a:latin typeface="+mn-ea"/>
              </a:rPr>
              <a:t> </a:t>
            </a:r>
            <a:r>
              <a:rPr lang="en-US" altLang="zh-CN" sz="2400" dirty="0">
                <a:solidFill>
                  <a:srgbClr val="000000"/>
                </a:solidFill>
                <a:latin typeface="+mn-ea"/>
              </a:rPr>
              <a:t>McConnell</a:t>
            </a:r>
            <a:endParaRPr lang="zh-CN" altLang="en-US" sz="2400" dirty="0">
              <a:solidFill>
                <a:srgbClr val="000000"/>
              </a:solidFill>
              <a:effectLst/>
              <a:latin typeface="+mn-ea"/>
            </a:endParaRPr>
          </a:p>
        </p:txBody>
      </p:sp>
      <p:grpSp>
        <p:nvGrpSpPr>
          <p:cNvPr id="13" name="组合 12">
            <a:extLst>
              <a:ext uri="{FF2B5EF4-FFF2-40B4-BE49-F238E27FC236}">
                <a16:creationId xmlns:a16="http://schemas.microsoft.com/office/drawing/2014/main" id="{BCEB7B19-AC83-A94D-A915-129330923EF6}"/>
              </a:ext>
            </a:extLst>
          </p:cNvPr>
          <p:cNvGrpSpPr/>
          <p:nvPr/>
        </p:nvGrpSpPr>
        <p:grpSpPr>
          <a:xfrm>
            <a:off x="204314" y="3737115"/>
            <a:ext cx="6345573" cy="2651222"/>
            <a:chOff x="394974" y="3213337"/>
            <a:chExt cx="7758426" cy="3175000"/>
          </a:xfrm>
        </p:grpSpPr>
        <p:pic>
          <p:nvPicPr>
            <p:cNvPr id="1026" name="Picture 2">
              <a:extLst>
                <a:ext uri="{FF2B5EF4-FFF2-40B4-BE49-F238E27FC236}">
                  <a16:creationId xmlns:a16="http://schemas.microsoft.com/office/drawing/2014/main" id="{C495BD99-39A2-AA7C-12B3-BCFCCADA4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74" y="3213337"/>
              <a:ext cx="26035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B89823-39A8-895C-6EA4-FC54ABCAA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584" y="3213337"/>
              <a:ext cx="2406706" cy="317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6B0875-3F14-8046-F62F-E0EBBB57A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3400" y="3213337"/>
              <a:ext cx="2540000" cy="3175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图片 15" descr="图片包含 人, 文字&#10;&#10;描述已自动生成">
            <a:extLst>
              <a:ext uri="{FF2B5EF4-FFF2-40B4-BE49-F238E27FC236}">
                <a16:creationId xmlns:a16="http://schemas.microsoft.com/office/drawing/2014/main" id="{83A5CCF8-B0FF-FD3D-045D-C0A95CF4B632}"/>
              </a:ext>
            </a:extLst>
          </p:cNvPr>
          <p:cNvPicPr>
            <a:picLocks noChangeAspect="1"/>
          </p:cNvPicPr>
          <p:nvPr/>
        </p:nvPicPr>
        <p:blipFill>
          <a:blip r:embed="rId6"/>
          <a:stretch>
            <a:fillRect/>
          </a:stretch>
        </p:blipFill>
        <p:spPr>
          <a:xfrm>
            <a:off x="7072360" y="1094265"/>
            <a:ext cx="5000477" cy="5049501"/>
          </a:xfrm>
          <a:prstGeom prst="rect">
            <a:avLst/>
          </a:prstGeom>
        </p:spPr>
      </p:pic>
    </p:spTree>
    <p:extLst>
      <p:ext uri="{BB962C8B-B14F-4D97-AF65-F5344CB8AC3E}">
        <p14:creationId xmlns:p14="http://schemas.microsoft.com/office/powerpoint/2010/main" val="14743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EDC03-D014-682D-43EC-CC748D803D6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F09BE7F-84B1-668E-62D2-F584E7262E6C}"/>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C31C80D-D6A2-F950-360C-9DAE00F8876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6EEE7E74-95BE-5604-EB82-2A4EB78BF9E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四世界模型</a:t>
            </a:r>
          </a:p>
        </p:txBody>
      </p:sp>
      <p:sp>
        <p:nvSpPr>
          <p:cNvPr id="5" name="日期占位符 4">
            <a:extLst>
              <a:ext uri="{FF2B5EF4-FFF2-40B4-BE49-F238E27FC236}">
                <a16:creationId xmlns:a16="http://schemas.microsoft.com/office/drawing/2014/main" id="{D31B66D7-8BF8-CD65-434F-C688A58B064A}"/>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C6CBC273-5D79-71B8-8DAB-40DF88816D29}"/>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7CEC0725-048D-BB49-92C9-82812C5DF16A}"/>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B8172A90-E7C7-86EF-0298-9233DBD5690F}"/>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35B8B6B4-3A22-C0A8-5A39-B2549A14D352}"/>
              </a:ext>
            </a:extLst>
          </p:cNvPr>
          <p:cNvSpPr txBox="1"/>
          <p:nvPr/>
        </p:nvSpPr>
        <p:spPr>
          <a:xfrm>
            <a:off x="641636" y="1185950"/>
            <a:ext cx="10712164" cy="461665"/>
          </a:xfrm>
          <a:prstGeom prst="rect">
            <a:avLst/>
          </a:prstGeom>
          <a:noFill/>
        </p:spPr>
        <p:txBody>
          <a:bodyPr wrap="square">
            <a:spAutoFit/>
          </a:bodyPr>
          <a:lstStyle/>
          <a:p>
            <a:r>
              <a:rPr lang="en-US" altLang="zh-CN" sz="2400" dirty="0">
                <a:solidFill>
                  <a:srgbClr val="000000"/>
                </a:solidFill>
                <a:effectLst/>
                <a:latin typeface="+mn-ea"/>
              </a:rPr>
              <a:t>Adapted from </a:t>
            </a:r>
            <a:r>
              <a:rPr lang="en-US" altLang="zh-CN" sz="2400" dirty="0" err="1">
                <a:solidFill>
                  <a:srgbClr val="000000"/>
                </a:solidFill>
                <a:effectLst/>
                <a:latin typeface="+mn-ea"/>
              </a:rPr>
              <a:t>Loucopoulos</a:t>
            </a:r>
            <a:r>
              <a:rPr lang="en-US" altLang="zh-CN" sz="2400" dirty="0">
                <a:solidFill>
                  <a:srgbClr val="000000"/>
                </a:solidFill>
                <a:effectLst/>
                <a:latin typeface="+mn-ea"/>
              </a:rPr>
              <a:t> &amp; </a:t>
            </a:r>
            <a:r>
              <a:rPr lang="en-US" altLang="zh-CN" sz="2400" dirty="0" err="1">
                <a:solidFill>
                  <a:srgbClr val="000000"/>
                </a:solidFill>
                <a:effectLst/>
                <a:latin typeface="+mn-ea"/>
              </a:rPr>
              <a:t>Karakostas</a:t>
            </a:r>
            <a:r>
              <a:rPr lang="en-US" altLang="zh-CN" sz="2400" dirty="0">
                <a:solidFill>
                  <a:srgbClr val="000000"/>
                </a:solidFill>
                <a:effectLst/>
                <a:latin typeface="+mn-ea"/>
              </a:rPr>
              <a:t>, 1995, p73</a:t>
            </a:r>
          </a:p>
        </p:txBody>
      </p:sp>
      <p:pic>
        <p:nvPicPr>
          <p:cNvPr id="11" name="图片 10" descr="图示&#10;&#10;描述已自动生成">
            <a:extLst>
              <a:ext uri="{FF2B5EF4-FFF2-40B4-BE49-F238E27FC236}">
                <a16:creationId xmlns:a16="http://schemas.microsoft.com/office/drawing/2014/main" id="{1917BC1D-CC78-9D09-B939-6FACFB1626FB}"/>
              </a:ext>
            </a:extLst>
          </p:cNvPr>
          <p:cNvPicPr>
            <a:picLocks noChangeAspect="1"/>
          </p:cNvPicPr>
          <p:nvPr/>
        </p:nvPicPr>
        <p:blipFill>
          <a:blip r:embed="rId3"/>
          <a:stretch>
            <a:fillRect/>
          </a:stretch>
        </p:blipFill>
        <p:spPr>
          <a:xfrm>
            <a:off x="1692555" y="1713657"/>
            <a:ext cx="8610325" cy="4697575"/>
          </a:xfrm>
          <a:prstGeom prst="rect">
            <a:avLst/>
          </a:prstGeom>
        </p:spPr>
      </p:pic>
    </p:spTree>
    <p:extLst>
      <p:ext uri="{BB962C8B-B14F-4D97-AF65-F5344CB8AC3E}">
        <p14:creationId xmlns:p14="http://schemas.microsoft.com/office/powerpoint/2010/main" val="1224459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A79B8-BB25-B9E2-A545-8E013B39A06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249A50F-7887-6C86-0614-68A0F471993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F2D6A3D-7A55-BD7A-DD89-3F88E1C5AFB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F7CC2C31-E81E-D431-5432-38B8E574011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出发点</a:t>
            </a:r>
          </a:p>
        </p:txBody>
      </p:sp>
      <p:sp>
        <p:nvSpPr>
          <p:cNvPr id="5" name="日期占位符 4">
            <a:extLst>
              <a:ext uri="{FF2B5EF4-FFF2-40B4-BE49-F238E27FC236}">
                <a16:creationId xmlns:a16="http://schemas.microsoft.com/office/drawing/2014/main" id="{235BA270-E91F-DBE5-D801-199F98DB9D45}"/>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FA6FDE02-9A59-58BC-CC0D-4799817EA9DD}"/>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EAC99AF5-A468-9A5A-64C7-9DFAE51FEFC7}"/>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F0ED4FBA-B422-2FF4-ECFD-BD9B4E9BB397}"/>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1210E2DE-EF38-2A10-D32D-CA2BF154184B}"/>
              </a:ext>
            </a:extLst>
          </p:cNvPr>
          <p:cNvSpPr txBox="1"/>
          <p:nvPr/>
        </p:nvSpPr>
        <p:spPr>
          <a:xfrm>
            <a:off x="641636" y="866884"/>
            <a:ext cx="7587964" cy="5577874"/>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zh-CN" altLang="en-US" sz="2400" dirty="0">
                <a:solidFill>
                  <a:srgbClr val="C00000"/>
                </a:solidFill>
                <a:effectLst/>
                <a:latin typeface="+mn-ea"/>
              </a:rPr>
              <a:t>确定干系人</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这里需要强调与客户之间的联络关系</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系统的设计到底与谁的利益息息相关</a:t>
            </a:r>
          </a:p>
          <a:p>
            <a:pPr marL="342900" indent="-342900">
              <a:buClr>
                <a:srgbClr val="C00000"/>
              </a:buClr>
              <a:buFont typeface="Arial" panose="020B0604020202020204" pitchFamily="34" charset="0"/>
              <a:buChar char="•"/>
            </a:pPr>
            <a:r>
              <a:rPr lang="zh-CN" altLang="en-US" sz="2400" dirty="0">
                <a:solidFill>
                  <a:srgbClr val="C00000"/>
                </a:solidFill>
                <a:effectLst/>
                <a:latin typeface="+mn-ea"/>
              </a:rPr>
              <a:t>定义边界</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怎样界定问题的范围？</a:t>
            </a:r>
          </a:p>
          <a:p>
            <a:pPr marL="342900" indent="-342900">
              <a:buClr>
                <a:srgbClr val="C00000"/>
              </a:buClr>
              <a:buFont typeface="Arial" panose="020B0604020202020204" pitchFamily="34" charset="0"/>
              <a:buChar char="•"/>
            </a:pPr>
            <a:r>
              <a:rPr lang="zh-CN" altLang="en-US" sz="2400" dirty="0">
                <a:solidFill>
                  <a:srgbClr val="C00000"/>
                </a:solidFill>
                <a:effectLst/>
                <a:latin typeface="+mn-ea"/>
              </a:rPr>
              <a:t>定义目标与情景实例</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latin typeface="+mn-ea"/>
              </a:rPr>
              <a:t>目标与情景实例是组织原始需求信息的有效手段</a:t>
            </a:r>
          </a:p>
          <a:p>
            <a:pPr marL="342900" indent="-342900">
              <a:buClr>
                <a:srgbClr val="C00000"/>
              </a:buClr>
              <a:buFont typeface="Arial" panose="020B0604020202020204" pitchFamily="34" charset="0"/>
              <a:buChar char="•"/>
            </a:pPr>
            <a:r>
              <a:rPr lang="zh-CN" altLang="en-US" sz="2400" dirty="0">
                <a:solidFill>
                  <a:srgbClr val="C00000"/>
                </a:solidFill>
                <a:effectLst/>
                <a:latin typeface="+mn-ea"/>
              </a:rPr>
              <a:t>分析可行性</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latin typeface="+mn-ea"/>
              </a:rPr>
              <a:t>如何进行可行性研究</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latin typeface="+mn-ea"/>
              </a:rPr>
              <a:t>如何选择好的项目</a:t>
            </a:r>
          </a:p>
          <a:p>
            <a:pPr marL="342900" indent="-342900">
              <a:buClr>
                <a:srgbClr val="C00000"/>
              </a:buClr>
              <a:buFont typeface="Arial" panose="020B0604020202020204" pitchFamily="34" charset="0"/>
              <a:buChar char="•"/>
            </a:pPr>
            <a:r>
              <a:rPr lang="zh-CN" altLang="en-US" sz="2400" dirty="0">
                <a:solidFill>
                  <a:srgbClr val="C00000"/>
                </a:solidFill>
                <a:effectLst/>
                <a:latin typeface="+mn-ea"/>
              </a:rPr>
              <a:t>分析风险</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latin typeface="+mn-ea"/>
              </a:rPr>
              <a:t>风险管理应长期、持续进行，而非阶段性、一次性的任务</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latin typeface="+mn-ea"/>
              </a:rPr>
              <a:t>进行灾难及事故分析，以确定风险</a:t>
            </a:r>
          </a:p>
        </p:txBody>
      </p:sp>
      <p:pic>
        <p:nvPicPr>
          <p:cNvPr id="10" name="图片 9" descr="跑道表面写着 1 和 2 号">
            <a:extLst>
              <a:ext uri="{FF2B5EF4-FFF2-40B4-BE49-F238E27FC236}">
                <a16:creationId xmlns:a16="http://schemas.microsoft.com/office/drawing/2014/main" id="{94396048-8F0D-7CF9-0B94-7E8153877F82}"/>
              </a:ext>
            </a:extLst>
          </p:cNvPr>
          <p:cNvPicPr>
            <a:picLocks noChangeAspect="1"/>
          </p:cNvPicPr>
          <p:nvPr/>
        </p:nvPicPr>
        <p:blipFill>
          <a:blip r:embed="rId3"/>
          <a:stretch>
            <a:fillRect/>
          </a:stretch>
        </p:blipFill>
        <p:spPr>
          <a:xfrm>
            <a:off x="8229600" y="3619389"/>
            <a:ext cx="3756525" cy="2476939"/>
          </a:xfrm>
          <a:prstGeom prst="rect">
            <a:avLst/>
          </a:prstGeom>
        </p:spPr>
      </p:pic>
      <p:pic>
        <p:nvPicPr>
          <p:cNvPr id="14" name="图片 13" descr="在呼叫中心使用计算机的四人团队">
            <a:extLst>
              <a:ext uri="{FF2B5EF4-FFF2-40B4-BE49-F238E27FC236}">
                <a16:creationId xmlns:a16="http://schemas.microsoft.com/office/drawing/2014/main" id="{66D8BCDB-C862-2463-3AE1-E385113D2B2B}"/>
              </a:ext>
            </a:extLst>
          </p:cNvPr>
          <p:cNvPicPr>
            <a:picLocks noChangeAspect="1"/>
          </p:cNvPicPr>
          <p:nvPr/>
        </p:nvPicPr>
        <p:blipFill>
          <a:blip r:embed="rId4"/>
          <a:stretch>
            <a:fillRect/>
          </a:stretch>
        </p:blipFill>
        <p:spPr>
          <a:xfrm>
            <a:off x="8229600" y="1366631"/>
            <a:ext cx="3756525" cy="2111114"/>
          </a:xfrm>
          <a:prstGeom prst="rect">
            <a:avLst/>
          </a:prstGeom>
        </p:spPr>
      </p:pic>
    </p:spTree>
    <p:extLst>
      <p:ext uri="{BB962C8B-B14F-4D97-AF65-F5344CB8AC3E}">
        <p14:creationId xmlns:p14="http://schemas.microsoft.com/office/powerpoint/2010/main" val="141322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CEFF0-7409-FEB9-3825-70274C386F2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E35C68E-737B-720D-02D2-15A4853309B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6557504-45FB-E18C-56E4-B02B4D53A07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50EEFD2-7B5F-E0F4-A556-4548CEF47B8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干系人（</a:t>
            </a:r>
            <a:r>
              <a:rPr kumimoji="1" lang="en-US" altLang="zh-CN" sz="4000" dirty="0">
                <a:latin typeface="Microsoft YaHei" panose="020B0503020204020204" pitchFamily="34" charset="-122"/>
                <a:ea typeface="Microsoft YaHei" panose="020B0503020204020204" pitchFamily="34" charset="-122"/>
              </a:rPr>
              <a:t>Stakeholders</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B9C20D4F-B82A-E880-3F54-542BE8A606A4}"/>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06526491-8F53-D14B-0821-776AE9804BDB}"/>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3D79D4F9-E8A9-349A-4EE2-B13D27A382D5}"/>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6AACD0BB-463A-8669-F655-A669AA61B7AE}"/>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343E25B8-F064-C9BF-235C-448ABDA8D4BC}"/>
              </a:ext>
            </a:extLst>
          </p:cNvPr>
          <p:cNvSpPr txBox="1"/>
          <p:nvPr/>
        </p:nvSpPr>
        <p:spPr>
          <a:xfrm>
            <a:off x="641635" y="866884"/>
            <a:ext cx="7230156" cy="5393208"/>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zh-CN" altLang="en-US" sz="2400" dirty="0">
                <a:solidFill>
                  <a:srgbClr val="000000"/>
                </a:solidFill>
                <a:effectLst/>
                <a:latin typeface="+mn-ea"/>
              </a:rPr>
              <a:t>干系人分析</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找出所有干系人</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分析其隶属于哪个世界</a:t>
            </a:r>
          </a:p>
          <a:p>
            <a:pPr marL="342900" indent="-342900">
              <a:buClr>
                <a:srgbClr val="C00000"/>
              </a:buClr>
              <a:buFont typeface="Arial" panose="020B0604020202020204" pitchFamily="34" charset="0"/>
              <a:buChar char="•"/>
            </a:pPr>
            <a:r>
              <a:rPr lang="zh-CN" altLang="en-US" sz="2400" dirty="0">
                <a:solidFill>
                  <a:srgbClr val="000000"/>
                </a:solidFill>
                <a:effectLst/>
                <a:latin typeface="+mn-ea"/>
              </a:rPr>
              <a:t>干系人举例</a:t>
            </a:r>
          </a:p>
          <a:p>
            <a:pPr marL="800100" lvl="1" indent="-342900">
              <a:lnSpc>
                <a:spcPct val="150000"/>
              </a:lnSpc>
              <a:buClr>
                <a:srgbClr val="C00000"/>
              </a:buClr>
              <a:buFont typeface="Arial" panose="020B0604020202020204" pitchFamily="34" charset="0"/>
              <a:buChar char="•"/>
            </a:pPr>
            <a:r>
              <a:rPr lang="zh-CN" altLang="en-US" sz="2000" dirty="0">
                <a:solidFill>
                  <a:srgbClr val="C00000"/>
                </a:solidFill>
                <a:effectLst/>
                <a:latin typeface="+mn-ea"/>
              </a:rPr>
              <a:t>用户</a:t>
            </a:r>
            <a:r>
              <a:rPr lang="en-US" altLang="zh-CN" sz="2000" dirty="0">
                <a:solidFill>
                  <a:srgbClr val="000000"/>
                </a:solidFill>
                <a:effectLst/>
                <a:latin typeface="+mn-ea"/>
              </a:rPr>
              <a:t>—</a:t>
            </a:r>
            <a:r>
              <a:rPr lang="zh-CN" altLang="en-US" sz="2000" dirty="0">
                <a:solidFill>
                  <a:srgbClr val="000000"/>
                </a:solidFill>
                <a:effectLst/>
                <a:latin typeface="+mn-ea"/>
              </a:rPr>
              <a:t>关心新系统特征和功能</a:t>
            </a:r>
          </a:p>
          <a:p>
            <a:pPr marL="800100" lvl="1" indent="-342900">
              <a:lnSpc>
                <a:spcPct val="150000"/>
              </a:lnSpc>
              <a:buClr>
                <a:srgbClr val="C00000"/>
              </a:buClr>
              <a:buFont typeface="Arial" panose="020B0604020202020204" pitchFamily="34" charset="0"/>
              <a:buChar char="•"/>
            </a:pPr>
            <a:r>
              <a:rPr lang="zh-CN" altLang="en-US" sz="2000" dirty="0">
                <a:solidFill>
                  <a:srgbClr val="C00000"/>
                </a:solidFill>
                <a:latin typeface="+mn-ea"/>
              </a:rPr>
              <a:t>设计师</a:t>
            </a:r>
            <a:r>
              <a:rPr lang="en-US" altLang="zh-CN" sz="2000" dirty="0">
                <a:solidFill>
                  <a:srgbClr val="000000"/>
                </a:solidFill>
                <a:effectLst/>
                <a:latin typeface="+mn-ea"/>
              </a:rPr>
              <a:t>—</a:t>
            </a:r>
            <a:r>
              <a:rPr lang="zh-CN" altLang="en-US" sz="2000" dirty="0">
                <a:solidFill>
                  <a:srgbClr val="000000"/>
                </a:solidFill>
                <a:effectLst/>
                <a:latin typeface="+mn-ea"/>
              </a:rPr>
              <a:t>想要构造完美的系统，尽量重用已有的代码</a:t>
            </a:r>
          </a:p>
          <a:p>
            <a:pPr marL="800100" lvl="1" indent="-342900">
              <a:lnSpc>
                <a:spcPct val="150000"/>
              </a:lnSpc>
              <a:buClr>
                <a:srgbClr val="C00000"/>
              </a:buClr>
              <a:buFont typeface="Arial" panose="020B0604020202020204" pitchFamily="34" charset="0"/>
              <a:buChar char="•"/>
            </a:pPr>
            <a:r>
              <a:rPr lang="zh-CN" altLang="en-US" sz="2000" dirty="0">
                <a:solidFill>
                  <a:srgbClr val="C00000"/>
                </a:solidFill>
                <a:latin typeface="+mn-ea"/>
              </a:rPr>
              <a:t>系统分析师</a:t>
            </a:r>
            <a:r>
              <a:rPr lang="en-US" altLang="zh-CN" sz="2000" dirty="0">
                <a:solidFill>
                  <a:srgbClr val="000000"/>
                </a:solidFill>
                <a:effectLst/>
                <a:latin typeface="+mn-ea"/>
              </a:rPr>
              <a:t>—</a:t>
            </a:r>
            <a:r>
              <a:rPr lang="zh-CN" altLang="en-US" sz="2000" dirty="0">
                <a:solidFill>
                  <a:srgbClr val="000000"/>
                </a:solidFill>
                <a:effectLst/>
                <a:latin typeface="+mn-ea"/>
              </a:rPr>
              <a:t>想要获取正确的需求</a:t>
            </a:r>
          </a:p>
          <a:p>
            <a:pPr marL="800100" lvl="1" indent="-342900">
              <a:lnSpc>
                <a:spcPct val="150000"/>
              </a:lnSpc>
              <a:buClr>
                <a:srgbClr val="C00000"/>
              </a:buClr>
              <a:buFont typeface="Arial" panose="020B0604020202020204" pitchFamily="34" charset="0"/>
              <a:buChar char="•"/>
            </a:pPr>
            <a:r>
              <a:rPr lang="zh-CN" altLang="en-US" sz="2000" dirty="0">
                <a:solidFill>
                  <a:srgbClr val="C00000"/>
                </a:solidFill>
                <a:latin typeface="+mn-ea"/>
              </a:rPr>
              <a:t>培训与用户支持人员</a:t>
            </a:r>
            <a:r>
              <a:rPr lang="en-US" altLang="zh-CN" sz="2000" dirty="0">
                <a:solidFill>
                  <a:srgbClr val="000000"/>
                </a:solidFill>
                <a:effectLst/>
                <a:latin typeface="+mn-ea"/>
              </a:rPr>
              <a:t>—</a:t>
            </a:r>
            <a:r>
              <a:rPr lang="zh-CN" altLang="en-US" sz="2000" dirty="0">
                <a:solidFill>
                  <a:srgbClr val="000000"/>
                </a:solidFill>
                <a:effectLst/>
                <a:latin typeface="+mn-ea"/>
              </a:rPr>
              <a:t>确保系统可用和可管理</a:t>
            </a:r>
          </a:p>
          <a:p>
            <a:pPr marL="800100" lvl="1" indent="-342900">
              <a:lnSpc>
                <a:spcPct val="150000"/>
              </a:lnSpc>
              <a:buClr>
                <a:srgbClr val="C00000"/>
              </a:buClr>
              <a:buFont typeface="Arial" panose="020B0604020202020204" pitchFamily="34" charset="0"/>
              <a:buChar char="•"/>
            </a:pPr>
            <a:r>
              <a:rPr lang="zh-CN" altLang="en-US" sz="2000" dirty="0">
                <a:solidFill>
                  <a:srgbClr val="C00000"/>
                </a:solidFill>
                <a:latin typeface="+mn-ea"/>
              </a:rPr>
              <a:t>业务分析师</a:t>
            </a:r>
            <a:r>
              <a:rPr lang="en-US" altLang="zh-CN" sz="2000" dirty="0">
                <a:solidFill>
                  <a:srgbClr val="000000"/>
                </a:solidFill>
                <a:effectLst/>
                <a:latin typeface="+mn-ea"/>
              </a:rPr>
              <a:t>—</a:t>
            </a:r>
            <a:r>
              <a:rPr lang="zh-CN" altLang="en-US" sz="2000" dirty="0">
                <a:solidFill>
                  <a:srgbClr val="000000"/>
                </a:solidFill>
                <a:effectLst/>
                <a:latin typeface="+mn-ea"/>
              </a:rPr>
              <a:t>想确保“我们做得比竞争对手好”</a:t>
            </a:r>
          </a:p>
          <a:p>
            <a:pPr marL="800100" lvl="1" indent="-342900">
              <a:lnSpc>
                <a:spcPct val="150000"/>
              </a:lnSpc>
              <a:buClr>
                <a:srgbClr val="C00000"/>
              </a:buClr>
              <a:buFont typeface="Arial" panose="020B0604020202020204" pitchFamily="34" charset="0"/>
              <a:buChar char="•"/>
            </a:pPr>
            <a:r>
              <a:rPr lang="zh-CN" altLang="en-US" sz="2000" dirty="0">
                <a:solidFill>
                  <a:srgbClr val="C00000"/>
                </a:solidFill>
                <a:latin typeface="+mn-ea"/>
              </a:rPr>
              <a:t>技术文档作者</a:t>
            </a:r>
            <a:r>
              <a:rPr lang="en-US" altLang="zh-CN" sz="2000" dirty="0">
                <a:solidFill>
                  <a:srgbClr val="000000"/>
                </a:solidFill>
                <a:effectLst/>
                <a:latin typeface="+mn-ea"/>
              </a:rPr>
              <a:t>— </a:t>
            </a:r>
            <a:r>
              <a:rPr lang="zh-CN" altLang="en-US" sz="2000" dirty="0">
                <a:solidFill>
                  <a:srgbClr val="000000"/>
                </a:solidFill>
                <a:effectLst/>
                <a:latin typeface="+mn-ea"/>
              </a:rPr>
              <a:t>为系统准备用户手册及其他相关文档</a:t>
            </a:r>
          </a:p>
          <a:p>
            <a:pPr marL="800100" lvl="1" indent="-342900">
              <a:lnSpc>
                <a:spcPct val="150000"/>
              </a:lnSpc>
              <a:buClr>
                <a:srgbClr val="C00000"/>
              </a:buClr>
              <a:buFont typeface="Arial" panose="020B0604020202020204" pitchFamily="34" charset="0"/>
              <a:buChar char="•"/>
            </a:pPr>
            <a:r>
              <a:rPr lang="zh-CN" altLang="en-US" sz="2000" dirty="0">
                <a:solidFill>
                  <a:srgbClr val="C00000"/>
                </a:solidFill>
                <a:latin typeface="+mn-ea"/>
              </a:rPr>
              <a:t>项目经理</a:t>
            </a:r>
            <a:r>
              <a:rPr lang="en-US" altLang="zh-CN" sz="2000" dirty="0">
                <a:solidFill>
                  <a:srgbClr val="000000"/>
                </a:solidFill>
                <a:effectLst/>
                <a:latin typeface="+mn-ea"/>
              </a:rPr>
              <a:t>—</a:t>
            </a:r>
            <a:r>
              <a:rPr lang="zh-CN" altLang="en-US" sz="2000" dirty="0">
                <a:solidFill>
                  <a:srgbClr val="000000"/>
                </a:solidFill>
                <a:effectLst/>
                <a:latin typeface="+mn-ea"/>
              </a:rPr>
              <a:t>希望按时、按预算、按目标完成项目</a:t>
            </a:r>
          </a:p>
          <a:p>
            <a:pPr marL="800100" lvl="1" indent="-342900">
              <a:lnSpc>
                <a:spcPct val="150000"/>
              </a:lnSpc>
              <a:buClr>
                <a:srgbClr val="C00000"/>
              </a:buClr>
              <a:buFont typeface="Arial" panose="020B0604020202020204" pitchFamily="34" charset="0"/>
              <a:buChar char="•"/>
            </a:pPr>
            <a:r>
              <a:rPr lang="zh-CN" altLang="en-US" sz="2000" dirty="0">
                <a:solidFill>
                  <a:srgbClr val="C00000"/>
                </a:solidFill>
                <a:latin typeface="+mn-ea"/>
              </a:rPr>
              <a:t>客户</a:t>
            </a:r>
            <a:r>
              <a:rPr lang="en-US" altLang="zh-CN" sz="2000" dirty="0">
                <a:solidFill>
                  <a:srgbClr val="000000"/>
                </a:solidFill>
                <a:effectLst/>
                <a:latin typeface="+mn-ea"/>
              </a:rPr>
              <a:t>—</a:t>
            </a:r>
            <a:r>
              <a:rPr lang="zh-CN" altLang="en-US" sz="2000" dirty="0">
                <a:solidFill>
                  <a:srgbClr val="000000"/>
                </a:solidFill>
                <a:effectLst/>
                <a:latin typeface="+mn-ea"/>
              </a:rPr>
              <a:t>为新系统买单的人</a:t>
            </a:r>
          </a:p>
        </p:txBody>
      </p:sp>
      <p:pic>
        <p:nvPicPr>
          <p:cNvPr id="11266" name="Picture 2">
            <a:extLst>
              <a:ext uri="{FF2B5EF4-FFF2-40B4-BE49-F238E27FC236}">
                <a16:creationId xmlns:a16="http://schemas.microsoft.com/office/drawing/2014/main" id="{00F65AB8-4C63-B2D1-89E1-5A82DD6F9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791" y="2162761"/>
            <a:ext cx="4202180" cy="280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681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F1F6-470E-1A5B-48D1-223F4F09088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3F93ADC-78B1-99E6-9AD5-4BCAA448590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414FB5F-8AB1-DAA1-CFC0-600DB8AD95B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468E82BD-0234-DBD1-536D-1C5FCE02E86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干系人（</a:t>
            </a:r>
            <a:r>
              <a:rPr kumimoji="1" lang="en-US" altLang="zh-CN" sz="4000" dirty="0">
                <a:latin typeface="Microsoft YaHei" panose="020B0503020204020204" pitchFamily="34" charset="-122"/>
                <a:ea typeface="Microsoft YaHei" panose="020B0503020204020204" pitchFamily="34" charset="-122"/>
              </a:rPr>
              <a:t>Stakeholders</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92F300B2-413F-A770-D0E4-D550911C740D}"/>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531631D9-48E1-9517-388F-DB39ED45995A}"/>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B256C8EF-9F10-7456-0754-4B3C993F90E9}"/>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27266A87-E088-F7B4-ABBB-92EE22AA3025}"/>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FA6694D7-6204-A974-025D-A8F30E5F574D}"/>
              </a:ext>
            </a:extLst>
          </p:cNvPr>
          <p:cNvSpPr txBox="1"/>
          <p:nvPr/>
        </p:nvSpPr>
        <p:spPr>
          <a:xfrm>
            <a:off x="641634" y="866884"/>
            <a:ext cx="10712165" cy="511620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rgbClr val="000000"/>
                </a:solidFill>
                <a:effectLst/>
                <a:latin typeface="+mn-ea"/>
              </a:rPr>
              <a:t>干系人是任何和系统有关的⼈人</a:t>
            </a:r>
          </a:p>
          <a:p>
            <a:r>
              <a:rPr lang="zh-CN" altLang="en-US" sz="2400" dirty="0">
                <a:solidFill>
                  <a:srgbClr val="0F7001"/>
                </a:solidFill>
                <a:effectLst/>
                <a:latin typeface="+mn-ea"/>
              </a:rPr>
              <a:t>    资方</a:t>
            </a:r>
            <a:r>
              <a:rPr lang="zh-CN" altLang="en-US" sz="2400" dirty="0">
                <a:solidFill>
                  <a:srgbClr val="008000"/>
                </a:solidFill>
                <a:effectLst/>
                <a:latin typeface="+mn-ea"/>
              </a:rPr>
              <a:t>、</a:t>
            </a:r>
            <a:r>
              <a:rPr lang="zh-CN" altLang="en-US" sz="2400" dirty="0">
                <a:solidFill>
                  <a:srgbClr val="0F7001"/>
                </a:solidFill>
                <a:effectLst/>
                <a:latin typeface="+mn-ea"/>
              </a:rPr>
              <a:t>客户</a:t>
            </a:r>
            <a:r>
              <a:rPr lang="zh-CN" altLang="en-US" sz="2400" dirty="0">
                <a:solidFill>
                  <a:srgbClr val="008000"/>
                </a:solidFill>
                <a:effectLst/>
                <a:latin typeface="+mn-ea"/>
              </a:rPr>
              <a:t>、</a:t>
            </a:r>
            <a:r>
              <a:rPr lang="zh-CN" altLang="en-US" sz="2400" dirty="0">
                <a:solidFill>
                  <a:srgbClr val="0F7001"/>
                </a:solidFill>
                <a:effectLst/>
                <a:latin typeface="+mn-ea"/>
              </a:rPr>
              <a:t>系统⽤用户</a:t>
            </a:r>
            <a:r>
              <a:rPr lang="zh-CN" altLang="en-US" sz="2400" dirty="0">
                <a:solidFill>
                  <a:srgbClr val="008000"/>
                </a:solidFill>
                <a:effectLst/>
                <a:latin typeface="+mn-ea"/>
              </a:rPr>
              <a:t>、</a:t>
            </a:r>
            <a:r>
              <a:rPr lang="zh-CN" altLang="en-US" sz="2400" dirty="0">
                <a:solidFill>
                  <a:srgbClr val="0F7001"/>
                </a:solidFill>
                <a:effectLst/>
                <a:latin typeface="+mn-ea"/>
              </a:rPr>
              <a:t>领域专家</a:t>
            </a:r>
            <a:r>
              <a:rPr lang="zh-CN" altLang="en-US" sz="2400" dirty="0">
                <a:solidFill>
                  <a:srgbClr val="008000"/>
                </a:solidFill>
                <a:effectLst/>
                <a:latin typeface="+mn-ea"/>
              </a:rPr>
              <a:t>、</a:t>
            </a:r>
            <a:r>
              <a:rPr lang="zh-CN" altLang="en-US" sz="2400" dirty="0">
                <a:solidFill>
                  <a:srgbClr val="0F7001"/>
                </a:solidFill>
                <a:effectLst/>
                <a:latin typeface="+mn-ea"/>
              </a:rPr>
              <a:t>项目研发团队</a:t>
            </a:r>
          </a:p>
          <a:p>
            <a:endParaRPr lang="en-US" altLang="zh-CN" sz="2400" dirty="0">
              <a:solidFill>
                <a:srgbClr val="000000"/>
              </a:solidFill>
              <a:effectLst/>
              <a:latin typeface="+mn-ea"/>
            </a:endParaRPr>
          </a:p>
          <a:p>
            <a:r>
              <a:rPr lang="zh-CN" altLang="en-US" sz="2400" dirty="0">
                <a:solidFill>
                  <a:srgbClr val="000000"/>
                </a:solidFill>
                <a:effectLst/>
                <a:latin typeface="+mn-ea"/>
              </a:rPr>
              <a:t>识别干系人的问题</a:t>
            </a:r>
          </a:p>
          <a:p>
            <a:endParaRPr lang="en-US" altLang="zh-CN" sz="24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产品谁来用</a:t>
            </a:r>
            <a:r>
              <a:rPr lang="en-US" altLang="zh-CN" sz="2000" dirty="0">
                <a:solidFill>
                  <a:srgbClr val="000000"/>
                </a:solidFill>
                <a:effectLst/>
                <a:latin typeface="+mn-ea"/>
              </a:rPr>
              <a:t>?</a:t>
            </a:r>
            <a:endParaRPr lang="zh-CN" altLang="en-US" sz="20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输入谁提供</a:t>
            </a:r>
            <a:r>
              <a:rPr lang="en-US" altLang="zh-CN" sz="2000" dirty="0">
                <a:solidFill>
                  <a:srgbClr val="000000"/>
                </a:solidFill>
                <a:effectLst/>
                <a:latin typeface="+mn-ea"/>
              </a:rPr>
              <a:t>?</a:t>
            </a:r>
            <a:endParaRPr lang="zh-CN" altLang="en-US" sz="20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输出谁要</a:t>
            </a:r>
            <a:r>
              <a:rPr lang="en-US" altLang="zh-CN" sz="2000" dirty="0">
                <a:solidFill>
                  <a:srgbClr val="000000"/>
                </a:solidFill>
                <a:effectLst/>
                <a:latin typeface="+mn-ea"/>
              </a:rPr>
              <a:t>?</a:t>
            </a:r>
            <a:endParaRPr lang="zh-CN" altLang="en-US" sz="20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谁监管</a:t>
            </a:r>
            <a:r>
              <a:rPr lang="en-US" altLang="zh-CN" sz="2000" dirty="0">
                <a:solidFill>
                  <a:srgbClr val="000000"/>
                </a:solidFill>
                <a:effectLst/>
                <a:latin typeface="+mn-ea"/>
              </a:rPr>
              <a:t>?</a:t>
            </a:r>
            <a:endParaRPr lang="zh-CN" altLang="en-US" sz="20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影响谁</a:t>
            </a:r>
            <a:r>
              <a:rPr lang="en-US" altLang="zh-CN" sz="2000" dirty="0">
                <a:solidFill>
                  <a:srgbClr val="000000"/>
                </a:solidFill>
                <a:effectLst/>
                <a:latin typeface="+mn-ea"/>
              </a:rPr>
              <a:t>?</a:t>
            </a:r>
            <a:endParaRPr lang="zh-CN" altLang="en-US" sz="20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奖励谁</a:t>
            </a:r>
            <a:r>
              <a:rPr lang="en-US" altLang="zh-CN" sz="2000" dirty="0">
                <a:solidFill>
                  <a:srgbClr val="000000"/>
                </a:solidFill>
                <a:effectLst/>
                <a:latin typeface="+mn-ea"/>
              </a:rPr>
              <a:t>?</a:t>
            </a:r>
            <a:endParaRPr lang="zh-CN" altLang="en-US" sz="20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惩罚谁</a:t>
            </a:r>
            <a:r>
              <a:rPr lang="en-US" altLang="zh-CN" sz="2000" dirty="0">
                <a:solidFill>
                  <a:srgbClr val="000000"/>
                </a:solidFill>
                <a:effectLst/>
                <a:latin typeface="+mn-ea"/>
              </a:rPr>
              <a:t>?</a:t>
            </a:r>
            <a:endParaRPr lang="zh-CN" altLang="en-US" sz="2400" dirty="0">
              <a:solidFill>
                <a:srgbClr val="000000"/>
              </a:solidFill>
              <a:effectLst/>
              <a:latin typeface="+mn-ea"/>
            </a:endParaRPr>
          </a:p>
        </p:txBody>
      </p:sp>
      <p:pic>
        <p:nvPicPr>
          <p:cNvPr id="10" name="图片 9" descr="图片包含 食物, 游戏机, 画&#10;&#10;描述已自动生成">
            <a:extLst>
              <a:ext uri="{FF2B5EF4-FFF2-40B4-BE49-F238E27FC236}">
                <a16:creationId xmlns:a16="http://schemas.microsoft.com/office/drawing/2014/main" id="{18833AC0-C647-B476-5098-9E18BF13401C}"/>
              </a:ext>
            </a:extLst>
          </p:cNvPr>
          <p:cNvPicPr>
            <a:picLocks noChangeAspect="1"/>
          </p:cNvPicPr>
          <p:nvPr/>
        </p:nvPicPr>
        <p:blipFill>
          <a:blip r:embed="rId3"/>
          <a:stretch>
            <a:fillRect/>
          </a:stretch>
        </p:blipFill>
        <p:spPr>
          <a:xfrm>
            <a:off x="7448858" y="3125593"/>
            <a:ext cx="4165600" cy="2857500"/>
          </a:xfrm>
          <a:prstGeom prst="rect">
            <a:avLst/>
          </a:prstGeom>
        </p:spPr>
      </p:pic>
    </p:spTree>
    <p:extLst>
      <p:ext uri="{BB962C8B-B14F-4D97-AF65-F5344CB8AC3E}">
        <p14:creationId xmlns:p14="http://schemas.microsoft.com/office/powerpoint/2010/main" val="3936887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1D83-F0B8-84F8-E18E-97FE868BC7B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C7C3649-B66E-C420-0F2C-CA853969BC5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6C86AD4-8A3B-46ED-DFBF-540117B4C06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D644B5B8-80D8-4AEF-C039-EA2BFF36144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需求的必要性</a:t>
            </a:r>
          </a:p>
        </p:txBody>
      </p:sp>
      <p:sp>
        <p:nvSpPr>
          <p:cNvPr id="5" name="日期占位符 4">
            <a:extLst>
              <a:ext uri="{FF2B5EF4-FFF2-40B4-BE49-F238E27FC236}">
                <a16:creationId xmlns:a16="http://schemas.microsoft.com/office/drawing/2014/main" id="{6FACA127-16EC-BB1A-A7E9-99D9EC2AB426}"/>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2CFE3BDD-D820-977B-1C82-524F2B25C2FE}"/>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0D6388EE-3E40-F72D-2166-165C0CD527F7}"/>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2563885A-C187-1BF7-2335-1405F3EFB206}"/>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0DC49650-492F-69A8-D2EE-013AFD7B88C5}"/>
              </a:ext>
            </a:extLst>
          </p:cNvPr>
          <p:cNvSpPr txBox="1"/>
          <p:nvPr/>
        </p:nvSpPr>
        <p:spPr>
          <a:xfrm>
            <a:off x="641635" y="866884"/>
            <a:ext cx="7230156" cy="5023876"/>
          </a:xfrm>
          <a:prstGeom prst="rect">
            <a:avLst/>
          </a:prstGeom>
          <a:noFill/>
        </p:spPr>
        <p:txBody>
          <a:bodyPr wrap="square" rtlCol="0">
            <a:spAutoFit/>
          </a:bodyPr>
          <a:lstStyle/>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需求定义过程中，客户与干系人的参与是至关重要的</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不明确的需求定义及随意的需求变更会产生以下问题</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客户不满、纠纷 </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不切实际的估算、承诺 </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项目延期、超支 </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项目结束遥遥无期 </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项目团队精疲力竭 </a:t>
            </a:r>
          </a:p>
          <a:p>
            <a:pPr>
              <a:lnSpc>
                <a:spcPct val="150000"/>
              </a:lnSpc>
            </a:pPr>
            <a:r>
              <a:rPr lang="zh-CN" altLang="en-US" sz="2000" dirty="0">
                <a:solidFill>
                  <a:srgbClr val="1F4E79"/>
                </a:solidFill>
                <a:effectLst/>
                <a:latin typeface="+mn-ea"/>
              </a:rPr>
              <a:t></a:t>
            </a:r>
          </a:p>
        </p:txBody>
      </p:sp>
      <p:pic>
        <p:nvPicPr>
          <p:cNvPr id="12290" name="Picture 2">
            <a:extLst>
              <a:ext uri="{FF2B5EF4-FFF2-40B4-BE49-F238E27FC236}">
                <a16:creationId xmlns:a16="http://schemas.microsoft.com/office/drawing/2014/main" id="{D8810D8C-C0F0-E23F-BDCC-349FC4FD3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6037" y="928135"/>
            <a:ext cx="3077138" cy="242135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1ADAE2F6-FE42-12A4-DB38-6A7E64658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0417" y="3508512"/>
            <a:ext cx="2743200" cy="274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2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A1D6F-F57B-CBB0-903C-C97378D78E4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D544A45-5A86-1E06-C4CF-A8597A84276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C83BC2B-8BAE-6C13-05D5-D92D2AB9054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B08807D-F888-873D-551F-20E6B5AA1A7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需求内容来源</a:t>
            </a:r>
          </a:p>
        </p:txBody>
      </p:sp>
      <p:sp>
        <p:nvSpPr>
          <p:cNvPr id="5" name="日期占位符 4">
            <a:extLst>
              <a:ext uri="{FF2B5EF4-FFF2-40B4-BE49-F238E27FC236}">
                <a16:creationId xmlns:a16="http://schemas.microsoft.com/office/drawing/2014/main" id="{E81A515E-F348-46D0-802B-34ABE55DDA35}"/>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08830A86-BA5C-EF0F-DBA0-CD236F815ECE}"/>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A8685A54-2331-04D7-0C13-88202E3C4EAB}"/>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E6FB1A5D-8CAF-96D4-FD27-1F9115FB0505}"/>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56F697A2-13A3-B18E-59FA-A2F762A9C460}"/>
              </a:ext>
            </a:extLst>
          </p:cNvPr>
          <p:cNvSpPr txBox="1"/>
          <p:nvPr/>
        </p:nvSpPr>
        <p:spPr>
          <a:xfrm>
            <a:off x="641635" y="866884"/>
            <a:ext cx="7230156" cy="54747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干系人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业务过程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组织规章制度 </a:t>
            </a:r>
          </a:p>
          <a:p>
            <a:pPr marL="800100" lvl="1" indent="-342900">
              <a:lnSpc>
                <a:spcPct val="150000"/>
              </a:lnSpc>
              <a:buFont typeface="Arial" panose="020B0604020202020204" pitchFamily="34" charset="0"/>
              <a:buChar char="•"/>
            </a:pPr>
            <a:r>
              <a:rPr lang="zh-CN" altLang="en-US" sz="2000" dirty="0">
                <a:solidFill>
                  <a:srgbClr val="0F7001"/>
                </a:solidFill>
                <a:effectLst/>
                <a:latin typeface="+mn-ea"/>
              </a:rPr>
              <a:t>组织规范</a:t>
            </a:r>
            <a:r>
              <a:rPr lang="zh-CN" altLang="en-US" sz="2000" dirty="0">
                <a:solidFill>
                  <a:srgbClr val="008000"/>
                </a:solidFill>
                <a:effectLst/>
                <a:latin typeface="+mn-ea"/>
              </a:rPr>
              <a:t>、</a:t>
            </a:r>
            <a:r>
              <a:rPr lang="zh-CN" altLang="en-US" sz="2000" dirty="0">
                <a:solidFill>
                  <a:srgbClr val="0F7001"/>
                </a:solidFill>
                <a:effectLst/>
                <a:latin typeface="+mn-ea"/>
              </a:rPr>
              <a:t>协议</a:t>
            </a:r>
            <a:r>
              <a:rPr lang="zh-CN" altLang="en-US" sz="2000" dirty="0">
                <a:solidFill>
                  <a:srgbClr val="008000"/>
                </a:solidFill>
                <a:effectLst/>
                <a:latin typeface="+mn-ea"/>
              </a:rPr>
              <a:t>、</a:t>
            </a:r>
            <a:r>
              <a:rPr lang="zh-CN" altLang="en-US" sz="2000" dirty="0">
                <a:solidFill>
                  <a:srgbClr val="0F7001"/>
                </a:solidFill>
                <a:effectLst/>
                <a:latin typeface="+mn-ea"/>
              </a:rPr>
              <a:t>技术标准</a:t>
            </a:r>
            <a:r>
              <a:rPr lang="zh-CN" altLang="en-US" sz="2000" dirty="0">
                <a:solidFill>
                  <a:srgbClr val="008000"/>
                </a:solidFill>
                <a:effectLst/>
                <a:latin typeface="+mn-ea"/>
              </a:rPr>
              <a:t> </a:t>
            </a:r>
            <a:endParaRPr lang="zh-CN" altLang="en-US" sz="2000" dirty="0">
              <a:solidFill>
                <a:srgbClr val="0F7001"/>
              </a:solidFill>
              <a:effectLst/>
              <a:latin typeface="+mn-ea"/>
            </a:endParaRP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现有系统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用户手册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数据样本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界面描述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报告样本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屏幕截图</a:t>
            </a:r>
          </a:p>
        </p:txBody>
      </p:sp>
      <p:pic>
        <p:nvPicPr>
          <p:cNvPr id="10" name="图片 9" descr="图示, 工程绘图&#10;&#10;描述已自动生成">
            <a:extLst>
              <a:ext uri="{FF2B5EF4-FFF2-40B4-BE49-F238E27FC236}">
                <a16:creationId xmlns:a16="http://schemas.microsoft.com/office/drawing/2014/main" id="{0686C8C7-8925-25E2-0B0A-CFF2A0D18ED6}"/>
              </a:ext>
            </a:extLst>
          </p:cNvPr>
          <p:cNvPicPr>
            <a:picLocks noChangeAspect="1"/>
          </p:cNvPicPr>
          <p:nvPr/>
        </p:nvPicPr>
        <p:blipFill>
          <a:blip r:embed="rId3"/>
          <a:stretch>
            <a:fillRect/>
          </a:stretch>
        </p:blipFill>
        <p:spPr>
          <a:xfrm>
            <a:off x="5182515" y="1074323"/>
            <a:ext cx="3428085" cy="2548391"/>
          </a:xfrm>
          <a:prstGeom prst="rect">
            <a:avLst/>
          </a:prstGeom>
        </p:spPr>
      </p:pic>
      <p:pic>
        <p:nvPicPr>
          <p:cNvPr id="12" name="图片 11" descr="图形用户界面, 文本, 应用程序, 电子邮件&#10;&#10;描述已自动生成">
            <a:extLst>
              <a:ext uri="{FF2B5EF4-FFF2-40B4-BE49-F238E27FC236}">
                <a16:creationId xmlns:a16="http://schemas.microsoft.com/office/drawing/2014/main" id="{30A26A0E-684E-FCBE-942A-F30DD2CBF8DD}"/>
              </a:ext>
            </a:extLst>
          </p:cNvPr>
          <p:cNvPicPr>
            <a:picLocks noChangeAspect="1"/>
          </p:cNvPicPr>
          <p:nvPr/>
        </p:nvPicPr>
        <p:blipFill>
          <a:blip r:embed="rId4"/>
          <a:stretch>
            <a:fillRect/>
          </a:stretch>
        </p:blipFill>
        <p:spPr>
          <a:xfrm>
            <a:off x="5182515" y="3886966"/>
            <a:ext cx="3428085" cy="2256800"/>
          </a:xfrm>
          <a:prstGeom prst="rect">
            <a:avLst/>
          </a:prstGeom>
        </p:spPr>
      </p:pic>
      <p:sp>
        <p:nvSpPr>
          <p:cNvPr id="13" name="文本框 12">
            <a:extLst>
              <a:ext uri="{FF2B5EF4-FFF2-40B4-BE49-F238E27FC236}">
                <a16:creationId xmlns:a16="http://schemas.microsoft.com/office/drawing/2014/main" id="{CB9341A3-6693-A0AF-8100-DAEC393EE407}"/>
              </a:ext>
            </a:extLst>
          </p:cNvPr>
          <p:cNvSpPr txBox="1"/>
          <p:nvPr/>
        </p:nvSpPr>
        <p:spPr>
          <a:xfrm>
            <a:off x="8905461" y="2607051"/>
            <a:ext cx="3110948" cy="2031325"/>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kumimoji="1" lang="en-US" altLang="zh-CN" i="1" dirty="0"/>
              <a:t>Once</a:t>
            </a:r>
            <a:r>
              <a:rPr kumimoji="1" lang="zh-CN" altLang="en-US" i="1" dirty="0"/>
              <a:t> </a:t>
            </a:r>
            <a:r>
              <a:rPr kumimoji="1" lang="en-US" altLang="zh-CN" i="1" dirty="0"/>
              <a:t>upon</a:t>
            </a:r>
            <a:r>
              <a:rPr kumimoji="1" lang="zh-CN" altLang="en-US" i="1" dirty="0"/>
              <a:t> </a:t>
            </a:r>
            <a:r>
              <a:rPr kumimoji="1" lang="en-US" altLang="zh-CN" i="1" dirty="0"/>
              <a:t>a</a:t>
            </a:r>
            <a:r>
              <a:rPr kumimoji="1" lang="zh-CN" altLang="en-US" i="1" dirty="0"/>
              <a:t> </a:t>
            </a:r>
            <a:r>
              <a:rPr kumimoji="1" lang="en-US" altLang="zh-CN" i="1" dirty="0"/>
              <a:t>time,</a:t>
            </a:r>
            <a:r>
              <a:rPr kumimoji="1" lang="zh-CN" altLang="en-US" i="1" dirty="0"/>
              <a:t> </a:t>
            </a:r>
            <a:r>
              <a:rPr kumimoji="1" lang="en-US" altLang="zh-CN" i="1" dirty="0"/>
              <a:t>there</a:t>
            </a:r>
            <a:r>
              <a:rPr kumimoji="1" lang="zh-CN" altLang="en-US" i="1" dirty="0"/>
              <a:t> </a:t>
            </a:r>
            <a:r>
              <a:rPr kumimoji="1" lang="en-US" altLang="zh-CN" i="1" dirty="0"/>
              <a:t>was</a:t>
            </a:r>
            <a:r>
              <a:rPr kumimoji="1" lang="zh-CN" altLang="en-US" i="1" dirty="0"/>
              <a:t> </a:t>
            </a:r>
            <a:r>
              <a:rPr kumimoji="1" lang="en-US" altLang="zh-CN" i="1" dirty="0"/>
              <a:t>a</a:t>
            </a:r>
            <a:r>
              <a:rPr kumimoji="1" lang="zh-CN" altLang="en-US" i="1" dirty="0"/>
              <a:t> </a:t>
            </a:r>
            <a:r>
              <a:rPr kumimoji="1" lang="en-US" altLang="zh-CN" i="1" dirty="0"/>
              <a:t>castle</a:t>
            </a:r>
            <a:r>
              <a:rPr kumimoji="1" lang="zh-CN" altLang="en-US" i="1" dirty="0"/>
              <a:t> </a:t>
            </a:r>
            <a:r>
              <a:rPr kumimoji="1" lang="en-US" altLang="zh-CN" i="1" dirty="0"/>
              <a:t>built</a:t>
            </a:r>
            <a:r>
              <a:rPr kumimoji="1" lang="zh-CN" altLang="en-US" i="1" dirty="0"/>
              <a:t> </a:t>
            </a:r>
            <a:r>
              <a:rPr kumimoji="1" lang="en-US" altLang="zh-CN" i="1" dirty="0"/>
              <a:t>by</a:t>
            </a:r>
            <a:r>
              <a:rPr kumimoji="1" lang="zh-CN" altLang="en-US" i="1" dirty="0"/>
              <a:t> </a:t>
            </a:r>
            <a:r>
              <a:rPr kumimoji="1" lang="en-US" altLang="zh-CN" i="1" dirty="0"/>
              <a:t>stones</a:t>
            </a:r>
            <a:r>
              <a:rPr kumimoji="1" lang="zh-CN" altLang="en-US" i="1" dirty="0"/>
              <a:t> </a:t>
            </a:r>
            <a:r>
              <a:rPr kumimoji="1" lang="en-US" altLang="zh-CN" i="1" dirty="0"/>
              <a:t>and</a:t>
            </a:r>
            <a:r>
              <a:rPr kumimoji="1" lang="zh-CN" altLang="en-US" i="1" dirty="0"/>
              <a:t> </a:t>
            </a:r>
            <a:r>
              <a:rPr kumimoji="1" lang="en-US" altLang="zh-CN" i="1" dirty="0"/>
              <a:t>woods.</a:t>
            </a:r>
            <a:r>
              <a:rPr kumimoji="1" lang="zh-CN" altLang="en-US" i="1" dirty="0"/>
              <a:t> </a:t>
            </a:r>
            <a:r>
              <a:rPr kumimoji="1" lang="en-US" altLang="zh-CN" i="1" dirty="0"/>
              <a:t>It</a:t>
            </a:r>
            <a:r>
              <a:rPr kumimoji="1" lang="zh-CN" altLang="en-US" i="1" dirty="0"/>
              <a:t> </a:t>
            </a:r>
            <a:r>
              <a:rPr kumimoji="1" lang="en-US" altLang="zh-CN" i="1" dirty="0"/>
              <a:t>was</a:t>
            </a:r>
            <a:r>
              <a:rPr kumimoji="1" lang="zh-CN" altLang="en-US" i="1" dirty="0"/>
              <a:t> </a:t>
            </a:r>
            <a:r>
              <a:rPr kumimoji="1" lang="en-US" altLang="zh-CN" i="1" dirty="0"/>
              <a:t>50</a:t>
            </a:r>
            <a:r>
              <a:rPr kumimoji="1" lang="zh-CN" altLang="en-US" i="1" dirty="0"/>
              <a:t> </a:t>
            </a:r>
            <a:r>
              <a:rPr kumimoji="1" lang="en-US" altLang="zh-CN" i="1" dirty="0"/>
              <a:t>kilometers</a:t>
            </a:r>
            <a:r>
              <a:rPr kumimoji="1" lang="zh-CN" altLang="en-US" i="1" dirty="0"/>
              <a:t> </a:t>
            </a:r>
            <a:r>
              <a:rPr kumimoji="1" lang="en-US" altLang="zh-CN" i="1" dirty="0"/>
              <a:t>long,</a:t>
            </a:r>
            <a:r>
              <a:rPr kumimoji="1" lang="zh-CN" altLang="en-US" i="1" dirty="0"/>
              <a:t> </a:t>
            </a:r>
            <a:r>
              <a:rPr kumimoji="1" lang="en-US" altLang="zh-CN" i="1" dirty="0"/>
              <a:t>with</a:t>
            </a:r>
            <a:r>
              <a:rPr kumimoji="1" lang="zh-CN" altLang="en-US" i="1" dirty="0"/>
              <a:t> </a:t>
            </a:r>
            <a:r>
              <a:rPr kumimoji="1" lang="en-US" altLang="zh-CN" i="1" dirty="0"/>
              <a:t>3000</a:t>
            </a:r>
            <a:r>
              <a:rPr kumimoji="1" lang="zh-CN" altLang="en-US" i="1" dirty="0"/>
              <a:t> </a:t>
            </a:r>
            <a:r>
              <a:rPr kumimoji="1" lang="en-US" altLang="zh-CN" i="1" dirty="0"/>
              <a:t>rooms</a:t>
            </a:r>
            <a:r>
              <a:rPr kumimoji="1" lang="zh-CN" altLang="en-US" i="1" dirty="0"/>
              <a:t> </a:t>
            </a:r>
            <a:r>
              <a:rPr kumimoji="1" lang="en-US" altLang="zh-CN" i="1" dirty="0"/>
              <a:t>……</a:t>
            </a:r>
            <a:r>
              <a:rPr kumimoji="1" lang="zh-CN" altLang="en-US" i="1" dirty="0"/>
              <a:t> </a:t>
            </a:r>
            <a:r>
              <a:rPr kumimoji="1" lang="en-US" altLang="zh-CN" i="1" dirty="0"/>
              <a:t>However,</a:t>
            </a:r>
            <a:r>
              <a:rPr kumimoji="1" lang="zh-CN" altLang="en-US" i="1" dirty="0"/>
              <a:t> </a:t>
            </a:r>
            <a:r>
              <a:rPr kumimoji="1" lang="en-US" altLang="zh-CN" i="1" dirty="0"/>
              <a:t>a</a:t>
            </a:r>
            <a:r>
              <a:rPr kumimoji="1" lang="zh-CN" altLang="en-US" i="1" dirty="0"/>
              <a:t> </a:t>
            </a:r>
            <a:r>
              <a:rPr kumimoji="1" lang="en-US" altLang="zh-CN" i="1" dirty="0"/>
              <a:t>crude</a:t>
            </a:r>
            <a:r>
              <a:rPr kumimoji="1" lang="zh-CN" altLang="en-US" i="1" dirty="0"/>
              <a:t> </a:t>
            </a:r>
            <a:r>
              <a:rPr kumimoji="1" lang="en-US" altLang="zh-CN" i="1" dirty="0"/>
              <a:t>general</a:t>
            </a:r>
            <a:r>
              <a:rPr kumimoji="1" lang="zh-CN" altLang="en-US" i="1" dirty="0"/>
              <a:t> </a:t>
            </a:r>
            <a:r>
              <a:rPr kumimoji="1" lang="en-US" altLang="zh-CN" i="1" dirty="0"/>
              <a:t>burnt</a:t>
            </a:r>
            <a:r>
              <a:rPr kumimoji="1" lang="zh-CN" altLang="en-US" i="1" dirty="0"/>
              <a:t> </a:t>
            </a:r>
            <a:r>
              <a:rPr kumimoji="1" lang="en-US" altLang="zh-CN" i="1" dirty="0"/>
              <a:t>it</a:t>
            </a:r>
            <a:r>
              <a:rPr kumimoji="1" lang="zh-CN" altLang="en-US" i="1" dirty="0"/>
              <a:t> </a:t>
            </a:r>
            <a:r>
              <a:rPr kumimoji="1" lang="en-US" altLang="zh-CN" i="1" dirty="0"/>
              <a:t>to</a:t>
            </a:r>
            <a:r>
              <a:rPr kumimoji="1" lang="zh-CN" altLang="en-US" i="1" dirty="0"/>
              <a:t> </a:t>
            </a:r>
            <a:r>
              <a:rPr kumimoji="1" lang="en-US" altLang="zh-CN" i="1" dirty="0"/>
              <a:t>ashes.</a:t>
            </a:r>
            <a:endParaRPr kumimoji="1" lang="zh-CN" altLang="en-US" i="1" dirty="0"/>
          </a:p>
        </p:txBody>
      </p:sp>
    </p:spTree>
    <p:extLst>
      <p:ext uri="{BB962C8B-B14F-4D97-AF65-F5344CB8AC3E}">
        <p14:creationId xmlns:p14="http://schemas.microsoft.com/office/powerpoint/2010/main" val="5770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42042-A45B-84F0-7EA2-72D6BB8578C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BBAD887-8C8E-6A9F-EDB2-F966F38DE4B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C8ADD5A-BD03-BF06-F576-8686AA9FD8B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ABB4BA62-9B84-7C4A-9688-5CB0F96A058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a:t>
            </a:r>
            <a:r>
              <a:rPr kumimoji="1" lang="en-US" altLang="zh-CN" sz="4000" dirty="0">
                <a:latin typeface="Microsoft YaHei" panose="020B0503020204020204" pitchFamily="34" charset="-122"/>
                <a:ea typeface="Microsoft YaHei" panose="020B0503020204020204" pitchFamily="34" charset="-122"/>
              </a:rPr>
              <a:t>Requirements</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044C141B-66C8-57AF-15CB-B1D74ED4D382}"/>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FE105148-BE96-497F-F34A-573B323C9AB0}"/>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6FE86E04-1F95-E8E5-B6C6-0DA2D78D04BF}"/>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3E8739A8-BB87-E80F-5CED-DB19704A93D2}"/>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6AA75738-CC5B-2306-AE23-154647B9D19B}"/>
              </a:ext>
            </a:extLst>
          </p:cNvPr>
          <p:cNvSpPr txBox="1"/>
          <p:nvPr/>
        </p:nvSpPr>
        <p:spPr>
          <a:xfrm>
            <a:off x="641636" y="1262094"/>
            <a:ext cx="10712164" cy="2243050"/>
          </a:xfrm>
          <a:prstGeom prst="rect">
            <a:avLst/>
          </a:prstGeom>
          <a:noFill/>
        </p:spPr>
        <p:txBody>
          <a:bodyPr wrap="square" rtlCol="0">
            <a:spAutoFit/>
          </a:bodyPr>
          <a:lstStyle/>
          <a:p>
            <a:pPr>
              <a:lnSpc>
                <a:spcPct val="150000"/>
              </a:lnSpc>
            </a:pPr>
            <a:r>
              <a:rPr lang="zh-CN" altLang="en-US" sz="2400" dirty="0">
                <a:solidFill>
                  <a:srgbClr val="000000"/>
                </a:solidFill>
                <a:effectLst/>
                <a:latin typeface="Microsoft YaHei" panose="020B0503020204020204" pitchFamily="34" charset="-122"/>
                <a:ea typeface="Microsoft YaHei" panose="020B0503020204020204" pitchFamily="34" charset="-122"/>
              </a:rPr>
              <a:t>需求</a:t>
            </a:r>
            <a:r>
              <a:rPr lang="en-US" altLang="zh-CN" sz="2400" dirty="0">
                <a:solidFill>
                  <a:srgbClr val="000000"/>
                </a:solidFill>
                <a:effectLst/>
                <a:latin typeface="Microsoft YaHei" panose="020B0503020204020204" pitchFamily="34" charset="-122"/>
                <a:ea typeface="Microsoft YaHei" panose="020B0503020204020204" pitchFamily="34" charset="-122"/>
              </a:rPr>
              <a:t>, </a:t>
            </a:r>
            <a:r>
              <a:rPr lang="zh-CN" altLang="en-US" sz="2400" dirty="0">
                <a:solidFill>
                  <a:srgbClr val="000000"/>
                </a:solidFill>
                <a:effectLst/>
                <a:latin typeface="Microsoft YaHei" panose="020B0503020204020204" pitchFamily="34" charset="-122"/>
                <a:ea typeface="Microsoft YaHei" panose="020B0503020204020204" pitchFamily="34" charset="-122"/>
              </a:rPr>
              <a:t>是人们要解决的某个问题或达到某种目的的需要。是系统或其组成部分为满足某种</a:t>
            </a:r>
            <a:r>
              <a:rPr lang="zh-CN" altLang="en-US" sz="2400" dirty="0">
                <a:solidFill>
                  <a:srgbClr val="850002"/>
                </a:solidFill>
                <a:effectLst/>
                <a:latin typeface="Microsoft YaHei" panose="020B0503020204020204" pitchFamily="34" charset="-122"/>
                <a:ea typeface="Microsoft YaHei" panose="020B0503020204020204" pitchFamily="34" charset="-122"/>
              </a:rPr>
              <a:t>书面规定</a:t>
            </a:r>
            <a:r>
              <a:rPr lang="zh-CN" altLang="en-US" sz="2400" dirty="0">
                <a:solidFill>
                  <a:srgbClr val="000000"/>
                </a:solidFill>
                <a:effectLst/>
                <a:latin typeface="Microsoft YaHei" panose="020B0503020204020204" pitchFamily="34" charset="-122"/>
                <a:ea typeface="Microsoft YaHei" panose="020B0503020204020204" pitchFamily="34" charset="-122"/>
              </a:rPr>
              <a:t>（合同，标准，规范等）所要具备的能力。需求将作为系统</a:t>
            </a:r>
            <a:r>
              <a:rPr lang="zh-CN" altLang="en-US" sz="2400" dirty="0">
                <a:solidFill>
                  <a:srgbClr val="850002"/>
                </a:solidFill>
                <a:effectLst/>
                <a:latin typeface="Microsoft YaHei" panose="020B0503020204020204" pitchFamily="34" charset="-122"/>
                <a:ea typeface="Microsoft YaHei" panose="020B0503020204020204" pitchFamily="34" charset="-122"/>
              </a:rPr>
              <a:t>开发</a:t>
            </a:r>
            <a:r>
              <a:rPr lang="zh-CN" altLang="en-US" sz="2400" dirty="0">
                <a:solidFill>
                  <a:srgbClr val="990000"/>
                </a:solidFill>
                <a:effectLst/>
                <a:latin typeface="Microsoft YaHei" panose="020B0503020204020204" pitchFamily="34" charset="-122"/>
                <a:ea typeface="Microsoft YaHei" panose="020B0503020204020204" pitchFamily="34" charset="-122"/>
              </a:rPr>
              <a:t>，</a:t>
            </a:r>
            <a:r>
              <a:rPr lang="zh-CN" altLang="en-US" sz="2400" dirty="0">
                <a:solidFill>
                  <a:srgbClr val="850002"/>
                </a:solidFill>
                <a:effectLst/>
                <a:latin typeface="Microsoft YaHei" panose="020B0503020204020204" pitchFamily="34" charset="-122"/>
                <a:ea typeface="Microsoft YaHei" panose="020B0503020204020204" pitchFamily="34" charset="-122"/>
              </a:rPr>
              <a:t>测试</a:t>
            </a:r>
            <a:r>
              <a:rPr lang="zh-CN" altLang="en-US" sz="2400" dirty="0">
                <a:solidFill>
                  <a:srgbClr val="990000"/>
                </a:solidFill>
                <a:effectLst/>
                <a:latin typeface="Microsoft YaHei" panose="020B0503020204020204" pitchFamily="34" charset="-122"/>
                <a:ea typeface="Microsoft YaHei" panose="020B0503020204020204" pitchFamily="34" charset="-122"/>
              </a:rPr>
              <a:t>，</a:t>
            </a:r>
            <a:r>
              <a:rPr lang="zh-CN" altLang="en-US" sz="2400" dirty="0">
                <a:solidFill>
                  <a:srgbClr val="850002"/>
                </a:solidFill>
                <a:effectLst/>
                <a:latin typeface="Microsoft YaHei" panose="020B0503020204020204" pitchFamily="34" charset="-122"/>
                <a:ea typeface="Microsoft YaHei" panose="020B0503020204020204" pitchFamily="34" charset="-122"/>
              </a:rPr>
              <a:t>验收</a:t>
            </a:r>
            <a:r>
              <a:rPr lang="zh-CN" altLang="en-US" sz="2400" dirty="0">
                <a:solidFill>
                  <a:srgbClr val="990000"/>
                </a:solidFill>
                <a:effectLst/>
                <a:latin typeface="Microsoft YaHei" panose="020B0503020204020204" pitchFamily="34" charset="-122"/>
                <a:ea typeface="Microsoft YaHei" panose="020B0503020204020204" pitchFamily="34" charset="-122"/>
              </a:rPr>
              <a:t>，</a:t>
            </a:r>
            <a:r>
              <a:rPr lang="zh-CN" altLang="en-US" sz="2400" dirty="0">
                <a:solidFill>
                  <a:srgbClr val="850002"/>
                </a:solidFill>
                <a:effectLst/>
                <a:latin typeface="Microsoft YaHei" panose="020B0503020204020204" pitchFamily="34" charset="-122"/>
                <a:ea typeface="Microsoft YaHei" panose="020B0503020204020204" pitchFamily="34" charset="-122"/>
              </a:rPr>
              <a:t>提交的正式文档依据</a:t>
            </a:r>
            <a:r>
              <a:rPr lang="zh-CN" altLang="en-US" sz="2400" dirty="0">
                <a:solidFill>
                  <a:srgbClr val="000000"/>
                </a:solidFill>
                <a:effectLst/>
                <a:latin typeface="Microsoft YaHei" panose="020B0503020204020204" pitchFamily="34" charset="-122"/>
                <a:ea typeface="Microsoft YaHei" panose="020B0503020204020204" pitchFamily="34" charset="-122"/>
              </a:rPr>
              <a:t>。</a:t>
            </a:r>
            <a:endParaRPr lang="en-US" altLang="zh-CN" sz="2400" dirty="0">
              <a:solidFill>
                <a:srgbClr val="000000"/>
              </a:solidFill>
              <a:effectLst/>
              <a:latin typeface="Microsoft YaHei" panose="020B0503020204020204" pitchFamily="34" charset="-122"/>
              <a:ea typeface="Microsoft YaHei" panose="020B0503020204020204" pitchFamily="34" charset="-122"/>
            </a:endParaRPr>
          </a:p>
          <a:p>
            <a:pPr algn="r">
              <a:lnSpc>
                <a:spcPct val="150000"/>
              </a:lnSpc>
            </a:pPr>
            <a:r>
              <a:rPr lang="en-US" altLang="zh-CN" sz="2400" dirty="0">
                <a:solidFill>
                  <a:srgbClr val="000000"/>
                </a:solidFill>
                <a:latin typeface="Microsoft YaHei" panose="020B0503020204020204" pitchFamily="34" charset="-122"/>
                <a:ea typeface="Microsoft YaHei" panose="020B0503020204020204" pitchFamily="34" charset="-122"/>
              </a:rPr>
              <a:t>——</a:t>
            </a:r>
            <a:r>
              <a:rPr lang="zh-CN" altLang="en-US" sz="2400" dirty="0">
                <a:solidFill>
                  <a:srgbClr val="000000"/>
                </a:solidFill>
                <a:latin typeface="Microsoft YaHei" panose="020B0503020204020204" pitchFamily="34" charset="-122"/>
                <a:ea typeface="Microsoft YaHei" panose="020B0503020204020204" pitchFamily="34" charset="-122"/>
              </a:rPr>
              <a:t> </a:t>
            </a:r>
            <a:r>
              <a:rPr lang="en-US" altLang="zh-CN" sz="2400" dirty="0">
                <a:solidFill>
                  <a:srgbClr val="000000"/>
                </a:solidFill>
                <a:latin typeface="Microsoft YaHei" panose="020B0503020204020204" pitchFamily="34" charset="-122"/>
                <a:ea typeface="Microsoft YaHei" panose="020B0503020204020204" pitchFamily="34" charset="-122"/>
              </a:rPr>
              <a:t>IEEE</a:t>
            </a:r>
            <a:r>
              <a:rPr lang="zh-CN" altLang="en-US" sz="2400" dirty="0">
                <a:solidFill>
                  <a:srgbClr val="000000"/>
                </a:solidFill>
                <a:latin typeface="Microsoft YaHei" panose="020B0503020204020204" pitchFamily="34" charset="-122"/>
                <a:ea typeface="Microsoft YaHei" panose="020B0503020204020204" pitchFamily="34" charset="-122"/>
              </a:rPr>
              <a:t> </a:t>
            </a:r>
            <a:r>
              <a:rPr lang="en-US" altLang="zh-CN" sz="2400" dirty="0">
                <a:solidFill>
                  <a:srgbClr val="000000"/>
                </a:solidFill>
                <a:latin typeface="Microsoft YaHei" panose="020B0503020204020204" pitchFamily="34" charset="-122"/>
                <a:ea typeface="Microsoft YaHei" panose="020B0503020204020204" pitchFamily="34" charset="-122"/>
              </a:rPr>
              <a:t>610.12,1990</a:t>
            </a:r>
            <a:endParaRPr lang="zh-CN" altLang="en-US" sz="2400" dirty="0">
              <a:solidFill>
                <a:srgbClr val="850002"/>
              </a:solidFill>
              <a:effectLst/>
              <a:latin typeface="Microsoft YaHei" panose="020B0503020204020204" pitchFamily="34" charset="-122"/>
              <a:ea typeface="Microsoft YaHei" panose="020B0503020204020204" pitchFamily="34" charset="-122"/>
            </a:endParaRPr>
          </a:p>
        </p:txBody>
      </p:sp>
      <p:pic>
        <p:nvPicPr>
          <p:cNvPr id="17" name="图片 16" descr="图片包含 室内, 照片, 小, 监控&#10;&#10;描述已自动生成">
            <a:extLst>
              <a:ext uri="{FF2B5EF4-FFF2-40B4-BE49-F238E27FC236}">
                <a16:creationId xmlns:a16="http://schemas.microsoft.com/office/drawing/2014/main" id="{A68F1993-3260-BE2F-7211-5C584C7379BE}"/>
              </a:ext>
            </a:extLst>
          </p:cNvPr>
          <p:cNvPicPr>
            <a:picLocks noChangeAspect="1"/>
          </p:cNvPicPr>
          <p:nvPr/>
        </p:nvPicPr>
        <p:blipFill>
          <a:blip r:embed="rId3"/>
          <a:stretch>
            <a:fillRect/>
          </a:stretch>
        </p:blipFill>
        <p:spPr>
          <a:xfrm>
            <a:off x="1279485" y="3776675"/>
            <a:ext cx="3928896" cy="2543067"/>
          </a:xfrm>
          <a:prstGeom prst="rect">
            <a:avLst/>
          </a:prstGeom>
        </p:spPr>
      </p:pic>
      <p:pic>
        <p:nvPicPr>
          <p:cNvPr id="2050" name="Picture 2" descr="如何做好需求评审？ - 软件技术 - 亿速云">
            <a:extLst>
              <a:ext uri="{FF2B5EF4-FFF2-40B4-BE49-F238E27FC236}">
                <a16:creationId xmlns:a16="http://schemas.microsoft.com/office/drawing/2014/main" id="{9D94B0A2-2E25-23CF-866A-6A2A15181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336" y="3850087"/>
            <a:ext cx="5408681" cy="2371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71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C829E-A57C-6A82-C3A6-863CDEA2D49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065B003-9AAA-A8BC-B8AB-DB3E47FDF16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4A3902E-F38D-8538-4292-77DB43C264A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35661E6-046D-8297-F261-AF622D1FC57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干系人的参与</a:t>
            </a:r>
          </a:p>
        </p:txBody>
      </p:sp>
      <p:sp>
        <p:nvSpPr>
          <p:cNvPr id="5" name="日期占位符 4">
            <a:extLst>
              <a:ext uri="{FF2B5EF4-FFF2-40B4-BE49-F238E27FC236}">
                <a16:creationId xmlns:a16="http://schemas.microsoft.com/office/drawing/2014/main" id="{BBCFAC87-A959-462A-8833-C71ED527DFF9}"/>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F1D4D4D8-9CD4-6E4B-E034-F3A6A24050FE}"/>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1D8407A2-1D16-5960-B26A-159F23899066}"/>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EB0C088E-62C3-D3C2-AD19-D79565231339}"/>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28A2944A-A46E-DDA7-28E2-6070AB0DFEE8}"/>
              </a:ext>
            </a:extLst>
          </p:cNvPr>
          <p:cNvSpPr txBox="1"/>
          <p:nvPr/>
        </p:nvSpPr>
        <p:spPr>
          <a:xfrm>
            <a:off x="641632" y="981340"/>
            <a:ext cx="10712165" cy="197688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召集单个或一组干系人定义系统细节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从客户或用户角度看的高质量系统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提高用户满意度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通过客户、用户参与，达到系统教育与培训目的 </a:t>
            </a:r>
          </a:p>
        </p:txBody>
      </p:sp>
      <p:pic>
        <p:nvPicPr>
          <p:cNvPr id="11" name="图片 10" descr="文本, 信件, 白板&#10;&#10;描述已自动生成">
            <a:extLst>
              <a:ext uri="{FF2B5EF4-FFF2-40B4-BE49-F238E27FC236}">
                <a16:creationId xmlns:a16="http://schemas.microsoft.com/office/drawing/2014/main" id="{F670A099-2788-3665-F4D7-1A28FE967626}"/>
              </a:ext>
            </a:extLst>
          </p:cNvPr>
          <p:cNvPicPr>
            <a:picLocks noChangeAspect="1"/>
          </p:cNvPicPr>
          <p:nvPr/>
        </p:nvPicPr>
        <p:blipFill>
          <a:blip r:embed="rId3"/>
          <a:stretch>
            <a:fillRect/>
          </a:stretch>
        </p:blipFill>
        <p:spPr>
          <a:xfrm>
            <a:off x="505445" y="3350491"/>
            <a:ext cx="10984541" cy="2620064"/>
          </a:xfrm>
          <a:prstGeom prst="rect">
            <a:avLst/>
          </a:prstGeom>
        </p:spPr>
      </p:pic>
    </p:spTree>
    <p:extLst>
      <p:ext uri="{BB962C8B-B14F-4D97-AF65-F5344CB8AC3E}">
        <p14:creationId xmlns:p14="http://schemas.microsoft.com/office/powerpoint/2010/main" val="4015523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F3EB-1D9C-6BF3-C5D5-FE2665781C3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59B61A4-B225-DF7B-D8A3-669B1ECE4DA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52C130A-EE83-530A-60D3-C34EB88FDF4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CCEB10F9-6D66-B576-07B9-B370C0ED0CA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干系人的参与</a:t>
            </a:r>
          </a:p>
        </p:txBody>
      </p:sp>
      <p:sp>
        <p:nvSpPr>
          <p:cNvPr id="5" name="日期占位符 4">
            <a:extLst>
              <a:ext uri="{FF2B5EF4-FFF2-40B4-BE49-F238E27FC236}">
                <a16:creationId xmlns:a16="http://schemas.microsoft.com/office/drawing/2014/main" id="{76E07CBD-2E71-0833-EB11-13477AE20024}"/>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E39DAA0B-A004-780A-0D7F-1964083DA97A}"/>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DBB088FE-ED18-B22C-6D4E-0824FC69537C}"/>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E67A4142-E075-A627-3FA1-CF85A8D05D00}"/>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0F5034F8-F13D-EDCA-2BA5-D60F417A54B8}"/>
              </a:ext>
            </a:extLst>
          </p:cNvPr>
          <p:cNvSpPr txBox="1"/>
          <p:nvPr/>
        </p:nvSpPr>
        <p:spPr>
          <a:xfrm>
            <a:off x="641632" y="981340"/>
            <a:ext cx="10712165" cy="5208542"/>
          </a:xfrm>
          <a:prstGeom prst="rect">
            <a:avLst/>
          </a:prstGeom>
          <a:noFill/>
        </p:spPr>
        <p:txBody>
          <a:bodyPr wrap="square" rtlCol="0">
            <a:spAutoFit/>
          </a:bodyPr>
          <a:lstStyle/>
          <a:p>
            <a:pPr>
              <a:lnSpc>
                <a:spcPct val="150000"/>
              </a:lnSpc>
            </a:pPr>
            <a:r>
              <a:rPr lang="zh-CN" altLang="en-US" sz="2400" dirty="0">
                <a:solidFill>
                  <a:srgbClr val="000000"/>
                </a:solidFill>
                <a:effectLst/>
                <a:latin typeface="+mn-ea"/>
              </a:rPr>
              <a:t>干系人的参与至关重要</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系统信息及内容的丰富</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系统信息质量的提升</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系统生产率提升</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客户对系统理解加深</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与客户达成共识</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客户更希望系统成功</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增强成功信心</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共同确定系统边界</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需求质量提升</a:t>
            </a:r>
          </a:p>
          <a:p>
            <a:pPr marL="800100" lvl="1" indent="-342900">
              <a:lnSpc>
                <a:spcPct val="150000"/>
              </a:lnSpc>
              <a:buFont typeface="Arial" panose="020B0604020202020204" pitchFamily="34" charset="0"/>
              <a:buChar char="•"/>
            </a:pPr>
            <a:r>
              <a:rPr lang="zh-CN" altLang="en-US" sz="2000" dirty="0">
                <a:solidFill>
                  <a:srgbClr val="1F4E79"/>
                </a:solidFill>
                <a:effectLst/>
                <a:latin typeface="+mn-ea"/>
              </a:rPr>
              <a:t>提高团队整体性</a:t>
            </a:r>
          </a:p>
        </p:txBody>
      </p:sp>
      <p:pic>
        <p:nvPicPr>
          <p:cNvPr id="13" name="图片 12" descr="卡通人物&#10;&#10;中度可信度描述已自动生成">
            <a:extLst>
              <a:ext uri="{FF2B5EF4-FFF2-40B4-BE49-F238E27FC236}">
                <a16:creationId xmlns:a16="http://schemas.microsoft.com/office/drawing/2014/main" id="{F41CCE06-2941-06B5-4E7C-B97E2CB03D53}"/>
              </a:ext>
            </a:extLst>
          </p:cNvPr>
          <p:cNvPicPr>
            <a:picLocks noChangeAspect="1"/>
          </p:cNvPicPr>
          <p:nvPr/>
        </p:nvPicPr>
        <p:blipFill>
          <a:blip r:embed="rId3"/>
          <a:stretch>
            <a:fillRect/>
          </a:stretch>
        </p:blipFill>
        <p:spPr>
          <a:xfrm>
            <a:off x="6845297" y="1428468"/>
            <a:ext cx="4508500" cy="4521200"/>
          </a:xfrm>
          <a:prstGeom prst="rect">
            <a:avLst/>
          </a:prstGeom>
        </p:spPr>
      </p:pic>
    </p:spTree>
    <p:extLst>
      <p:ext uri="{BB962C8B-B14F-4D97-AF65-F5344CB8AC3E}">
        <p14:creationId xmlns:p14="http://schemas.microsoft.com/office/powerpoint/2010/main" val="979671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B535-F373-4CA9-3C99-E5508FC7671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4267F7D-BF23-26BE-F982-784A09D2709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8042F33-5148-8454-4D05-1D0F509546A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B53149F7-828C-F6A1-17B9-603C65CD568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业务过程</a:t>
            </a:r>
          </a:p>
        </p:txBody>
      </p:sp>
      <p:sp>
        <p:nvSpPr>
          <p:cNvPr id="5" name="日期占位符 4">
            <a:extLst>
              <a:ext uri="{FF2B5EF4-FFF2-40B4-BE49-F238E27FC236}">
                <a16:creationId xmlns:a16="http://schemas.microsoft.com/office/drawing/2014/main" id="{396F7391-52F7-304F-3270-EB1237C295EA}"/>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CBF69DE3-6ADC-F540-01EA-8165F2775801}"/>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CF7A0A18-0E41-680F-D44D-8CA9B6DD5994}"/>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8E53DE73-C665-9CFB-F2EE-5E199F62F029}"/>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52B5DF51-A1EE-4CE7-499A-AB75C20D37FA}"/>
              </a:ext>
            </a:extLst>
          </p:cNvPr>
          <p:cNvSpPr txBox="1"/>
          <p:nvPr/>
        </p:nvSpPr>
        <p:spPr>
          <a:xfrm>
            <a:off x="641632" y="981340"/>
            <a:ext cx="10712165" cy="2438553"/>
          </a:xfrm>
          <a:prstGeom prst="rect">
            <a:avLst/>
          </a:prstGeom>
          <a:noFill/>
        </p:spPr>
        <p:txBody>
          <a:bodyPr wrap="square" rtlCol="0">
            <a:spAutoFit/>
          </a:bodyPr>
          <a:lstStyle/>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对现有业务过程的分析有助于识别业务问题并加以改进 </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找出并列举当前业务过程中的问题 </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分析问题的本质（遗漏？不好用？新需求？） </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分析改进的机会 </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分析改进的实质 （自动化？流程改进？） </a:t>
            </a:r>
          </a:p>
        </p:txBody>
      </p:sp>
      <p:pic>
        <p:nvPicPr>
          <p:cNvPr id="10" name="图片 9" descr="卡通人物&#10;&#10;描述已自动生成">
            <a:extLst>
              <a:ext uri="{FF2B5EF4-FFF2-40B4-BE49-F238E27FC236}">
                <a16:creationId xmlns:a16="http://schemas.microsoft.com/office/drawing/2014/main" id="{1F603495-4E20-5986-298D-62247ACDD388}"/>
              </a:ext>
            </a:extLst>
          </p:cNvPr>
          <p:cNvPicPr>
            <a:picLocks noChangeAspect="1"/>
          </p:cNvPicPr>
          <p:nvPr/>
        </p:nvPicPr>
        <p:blipFill>
          <a:blip r:embed="rId3"/>
          <a:stretch>
            <a:fillRect/>
          </a:stretch>
        </p:blipFill>
        <p:spPr>
          <a:xfrm>
            <a:off x="1347663" y="4008207"/>
            <a:ext cx="9496674" cy="1984220"/>
          </a:xfrm>
          <a:prstGeom prst="rect">
            <a:avLst/>
          </a:prstGeom>
        </p:spPr>
      </p:pic>
    </p:spTree>
    <p:extLst>
      <p:ext uri="{BB962C8B-B14F-4D97-AF65-F5344CB8AC3E}">
        <p14:creationId xmlns:p14="http://schemas.microsoft.com/office/powerpoint/2010/main" val="1399710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3A3AA-1F11-3938-1664-863A93D5A63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3A29EF2-7CF8-1708-D6F0-64DFE0F993C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B134466-B409-FBAC-8902-213E6015D9C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71832337-B95A-0B64-6D13-6229918E7B9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组织规章与制度</a:t>
            </a:r>
          </a:p>
        </p:txBody>
      </p:sp>
      <p:sp>
        <p:nvSpPr>
          <p:cNvPr id="5" name="日期占位符 4">
            <a:extLst>
              <a:ext uri="{FF2B5EF4-FFF2-40B4-BE49-F238E27FC236}">
                <a16:creationId xmlns:a16="http://schemas.microsoft.com/office/drawing/2014/main" id="{DE81B975-9E8A-7AD3-90FD-7CC72B736AAA}"/>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AF420A5A-EB13-2E61-AE45-5003B1791773}"/>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9DF3A2AB-829D-F07C-12B1-08B168BE848E}"/>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C032A07F-5625-E6AB-9968-B427A93AE7AB}"/>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7BF10DCC-3756-598A-FF08-CA96029CE998}"/>
              </a:ext>
            </a:extLst>
          </p:cNvPr>
          <p:cNvSpPr txBox="1"/>
          <p:nvPr/>
        </p:nvSpPr>
        <p:spPr>
          <a:xfrm>
            <a:off x="641632" y="981340"/>
            <a:ext cx="10712165" cy="3074047"/>
          </a:xfrm>
          <a:prstGeom prst="rect">
            <a:avLst/>
          </a:prstGeom>
          <a:noFill/>
        </p:spPr>
        <p:txBody>
          <a:bodyPr wrap="square" rtlCol="0">
            <a:spAutoFit/>
          </a:bodyPr>
          <a:lstStyle/>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规章制度定义当前最佳实践</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分析规章制度有益于确定业务规则和约束条件 </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业务规则：描述对业务过程的要求，如系统支撑的业务过程的结构、控制、行为效果 </a:t>
            </a:r>
          </a:p>
          <a:p>
            <a:pPr marL="800100" lvl="1" indent="-342900">
              <a:lnSpc>
                <a:spcPct val="150000"/>
              </a:lnSpc>
              <a:buClr>
                <a:srgbClr val="C00000"/>
              </a:buClr>
              <a:buFont typeface="Arial" panose="020B0604020202020204" pitchFamily="34" charset="0"/>
              <a:buChar char="•"/>
            </a:pPr>
            <a:r>
              <a:rPr lang="zh-CN" altLang="en-US" sz="2000" dirty="0">
                <a:solidFill>
                  <a:srgbClr val="000000"/>
                </a:solidFill>
                <a:effectLst/>
                <a:latin typeface="+mn-ea"/>
              </a:rPr>
              <a:t>约束</a:t>
            </a:r>
            <a:r>
              <a:rPr lang="en-US" altLang="zh-CN" sz="2000" dirty="0">
                <a:solidFill>
                  <a:srgbClr val="000000"/>
                </a:solidFill>
                <a:effectLst/>
                <a:latin typeface="+mn-ea"/>
              </a:rPr>
              <a:t>: </a:t>
            </a:r>
            <a:r>
              <a:rPr lang="zh-CN" altLang="en-US" sz="2000" dirty="0">
                <a:solidFill>
                  <a:srgbClr val="000000"/>
                </a:solidFill>
                <a:effectLst/>
                <a:latin typeface="+mn-ea"/>
              </a:rPr>
              <a:t>对系统开发过程的管理限制，主要涉及经济、政治、技术和环境四个方面，具体包括项目资源、时间、目标环境及系统本身。  </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组织规章中往往还涉及过程自动化、工作流、关系、交互等内容 </a:t>
            </a:r>
          </a:p>
        </p:txBody>
      </p:sp>
      <p:pic>
        <p:nvPicPr>
          <p:cNvPr id="11" name="图片 10" descr="文本, 徽标, 白板&#10;&#10;描述已自动生成">
            <a:extLst>
              <a:ext uri="{FF2B5EF4-FFF2-40B4-BE49-F238E27FC236}">
                <a16:creationId xmlns:a16="http://schemas.microsoft.com/office/drawing/2014/main" id="{ABD77BC7-38AF-4608-8B8B-9A8377ACEA15}"/>
              </a:ext>
            </a:extLst>
          </p:cNvPr>
          <p:cNvPicPr>
            <a:picLocks noChangeAspect="1"/>
          </p:cNvPicPr>
          <p:nvPr/>
        </p:nvPicPr>
        <p:blipFill>
          <a:blip r:embed="rId3"/>
          <a:stretch>
            <a:fillRect/>
          </a:stretch>
        </p:blipFill>
        <p:spPr>
          <a:xfrm>
            <a:off x="5038864" y="4264166"/>
            <a:ext cx="1917700" cy="1879600"/>
          </a:xfrm>
          <a:prstGeom prst="rect">
            <a:avLst/>
          </a:prstGeom>
        </p:spPr>
      </p:pic>
    </p:spTree>
    <p:extLst>
      <p:ext uri="{BB962C8B-B14F-4D97-AF65-F5344CB8AC3E}">
        <p14:creationId xmlns:p14="http://schemas.microsoft.com/office/powerpoint/2010/main" val="1152247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344FA-AF73-225B-A3A8-EFA103751332}"/>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0D3B045-593F-B8D4-F64A-74C66B64D5B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C322D8B-9AAB-CF72-40C5-59A167A79AF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DBDDFFA-22C5-0E7E-77FD-03CA59591E2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现有系统</a:t>
            </a:r>
          </a:p>
        </p:txBody>
      </p:sp>
      <p:sp>
        <p:nvSpPr>
          <p:cNvPr id="5" name="日期占位符 4">
            <a:extLst>
              <a:ext uri="{FF2B5EF4-FFF2-40B4-BE49-F238E27FC236}">
                <a16:creationId xmlns:a16="http://schemas.microsoft.com/office/drawing/2014/main" id="{CF8CD996-0138-C856-7274-E5E0DC29124F}"/>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0EF7BC2E-2DF7-05F0-2BFB-34CC8B287541}"/>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986C7ABD-DCCE-CE56-9DD6-D49CC50FAD5B}"/>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C99DE134-5A06-DE0A-BCDA-A363B8646D80}"/>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901D8B24-BA41-D449-0C7C-08BB951D1D6D}"/>
              </a:ext>
            </a:extLst>
          </p:cNvPr>
          <p:cNvSpPr txBox="1"/>
          <p:nvPr/>
        </p:nvSpPr>
        <p:spPr>
          <a:xfrm>
            <a:off x="641632" y="981340"/>
            <a:ext cx="10712165" cy="2797048"/>
          </a:xfrm>
          <a:prstGeom prst="rect">
            <a:avLst/>
          </a:prstGeom>
          <a:noFill/>
        </p:spPr>
        <p:txBody>
          <a:bodyPr wrap="square" rtlCol="0">
            <a:spAutoFit/>
          </a:bodyPr>
          <a:lstStyle/>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分析现有系统有助于了解未来系统的工作数据 </a:t>
            </a:r>
          </a:p>
          <a:p>
            <a:pPr marL="800100" lvl="1"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数据对象 </a:t>
            </a:r>
          </a:p>
          <a:p>
            <a:pPr marL="800100" lvl="1"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数据关系 </a:t>
            </a:r>
          </a:p>
          <a:p>
            <a:pPr marL="800100" lvl="1"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数据库结构与系统结构 </a:t>
            </a:r>
          </a:p>
          <a:p>
            <a:pPr marL="800100" lvl="1"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系统报告</a:t>
            </a:r>
          </a:p>
        </p:txBody>
      </p:sp>
      <p:pic>
        <p:nvPicPr>
          <p:cNvPr id="10" name="图片 9" descr="白色的游戏机&#10;&#10;低可信度描述已自动生成">
            <a:extLst>
              <a:ext uri="{FF2B5EF4-FFF2-40B4-BE49-F238E27FC236}">
                <a16:creationId xmlns:a16="http://schemas.microsoft.com/office/drawing/2014/main" id="{8E329CDC-A8C2-A745-D9B6-43893D7A7011}"/>
              </a:ext>
            </a:extLst>
          </p:cNvPr>
          <p:cNvPicPr>
            <a:picLocks noChangeAspect="1"/>
          </p:cNvPicPr>
          <p:nvPr/>
        </p:nvPicPr>
        <p:blipFill>
          <a:blip r:embed="rId3"/>
          <a:stretch>
            <a:fillRect/>
          </a:stretch>
        </p:blipFill>
        <p:spPr>
          <a:xfrm>
            <a:off x="6463991" y="2297824"/>
            <a:ext cx="5308908" cy="3964709"/>
          </a:xfrm>
          <a:prstGeom prst="rect">
            <a:avLst/>
          </a:prstGeom>
        </p:spPr>
      </p:pic>
    </p:spTree>
    <p:extLst>
      <p:ext uri="{BB962C8B-B14F-4D97-AF65-F5344CB8AC3E}">
        <p14:creationId xmlns:p14="http://schemas.microsoft.com/office/powerpoint/2010/main" val="3412605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5FAB1-0C4B-FA27-A6B8-E994E65802A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BAC3913-A47D-15E3-1BEC-494B8856215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101D142-8BDB-8D0E-1598-5044D4DB1DF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518ECBBB-9CC0-8C2D-556E-EBEB4D43BE3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需求分类</a:t>
            </a:r>
          </a:p>
        </p:txBody>
      </p:sp>
      <p:sp>
        <p:nvSpPr>
          <p:cNvPr id="5" name="日期占位符 4">
            <a:extLst>
              <a:ext uri="{FF2B5EF4-FFF2-40B4-BE49-F238E27FC236}">
                <a16:creationId xmlns:a16="http://schemas.microsoft.com/office/drawing/2014/main" id="{278FCA96-730A-0FAD-6FEE-EF8875462750}"/>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12DDCE50-C0BC-1BCE-CD51-1910F2BCD011}"/>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7453AC86-96E7-0049-EFBD-61439658FBA8}"/>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14070504-BCFF-BD40-5A67-2A84F4DBC4C2}"/>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92093201-9DBE-DD48-6938-EDA5EE563D2D}"/>
              </a:ext>
            </a:extLst>
          </p:cNvPr>
          <p:cNvSpPr txBox="1"/>
          <p:nvPr/>
        </p:nvSpPr>
        <p:spPr>
          <a:xfrm>
            <a:off x="641632" y="981340"/>
            <a:ext cx="10712165" cy="4708981"/>
          </a:xfrm>
          <a:prstGeom prst="rect">
            <a:avLst/>
          </a:prstGeom>
          <a:noFill/>
        </p:spPr>
        <p:txBody>
          <a:bodyPr wrap="square" rtlCol="0">
            <a:spAutoFit/>
          </a:bodyPr>
          <a:lstStyle/>
          <a:p>
            <a:pPr>
              <a:lnSpc>
                <a:spcPct val="150000"/>
              </a:lnSpc>
            </a:pPr>
            <a:r>
              <a:rPr lang="zh-CN" altLang="en-US" sz="2400" dirty="0">
                <a:solidFill>
                  <a:srgbClr val="850002"/>
                </a:solidFill>
                <a:effectLst/>
                <a:latin typeface="+mn-ea"/>
              </a:rPr>
              <a:t>产品</a:t>
            </a:r>
            <a:r>
              <a:rPr lang="zh-CN" altLang="en-US" sz="2400" dirty="0">
                <a:solidFill>
                  <a:srgbClr val="990000"/>
                </a:solidFill>
                <a:effectLst/>
                <a:latin typeface="+mn-ea"/>
              </a:rPr>
              <a:t> </a:t>
            </a:r>
            <a:r>
              <a:rPr lang="en-US" altLang="zh-CN" sz="2400" dirty="0">
                <a:solidFill>
                  <a:srgbClr val="990000"/>
                </a:solidFill>
                <a:effectLst/>
                <a:latin typeface="+mn-ea"/>
              </a:rPr>
              <a:t>/ </a:t>
            </a:r>
            <a:r>
              <a:rPr lang="zh-CN" altLang="en-US" sz="2400" dirty="0">
                <a:solidFill>
                  <a:srgbClr val="850002"/>
                </a:solidFill>
                <a:effectLst/>
                <a:latin typeface="+mn-ea"/>
              </a:rPr>
              <a:t>过程</a:t>
            </a:r>
          </a:p>
          <a:p>
            <a:pPr marL="342900" indent="-342900">
              <a:buFont typeface="Arial" panose="020B0604020202020204" pitchFamily="34" charset="0"/>
              <a:buChar char="•"/>
            </a:pPr>
            <a:r>
              <a:rPr lang="zh-CN" altLang="en-US" sz="2400" dirty="0">
                <a:solidFill>
                  <a:srgbClr val="385723"/>
                </a:solidFill>
                <a:effectLst/>
                <a:latin typeface="+mn-ea"/>
              </a:rPr>
              <a:t>产品需求</a:t>
            </a:r>
          </a:p>
          <a:p>
            <a:pPr marL="342900" indent="-342900">
              <a:buFont typeface="Arial" panose="020B0604020202020204" pitchFamily="34" charset="0"/>
              <a:buChar char="•"/>
            </a:pPr>
            <a:r>
              <a:rPr lang="zh-CN" altLang="en-US" sz="2400" dirty="0">
                <a:solidFill>
                  <a:srgbClr val="385723"/>
                </a:solidFill>
                <a:effectLst/>
                <a:latin typeface="+mn-ea"/>
              </a:rPr>
              <a:t>过程需求</a:t>
            </a:r>
          </a:p>
          <a:p>
            <a:pPr>
              <a:lnSpc>
                <a:spcPct val="150000"/>
              </a:lnSpc>
            </a:pPr>
            <a:r>
              <a:rPr lang="zh-CN" altLang="en-US" sz="2400" dirty="0">
                <a:solidFill>
                  <a:srgbClr val="850002"/>
                </a:solidFill>
                <a:effectLst/>
                <a:latin typeface="+mn-ea"/>
              </a:rPr>
              <a:t>产品需求</a:t>
            </a:r>
          </a:p>
          <a:p>
            <a:pPr marL="342900" indent="-342900">
              <a:buFont typeface="Arial" panose="020B0604020202020204" pitchFamily="34" charset="0"/>
              <a:buChar char="•"/>
            </a:pPr>
            <a:r>
              <a:rPr lang="zh-CN" altLang="en-US" sz="2400" dirty="0">
                <a:solidFill>
                  <a:srgbClr val="385723"/>
                </a:solidFill>
                <a:effectLst/>
                <a:latin typeface="+mn-ea"/>
              </a:rPr>
              <a:t>功能性需求</a:t>
            </a:r>
          </a:p>
          <a:p>
            <a:pPr marL="342900" indent="-342900">
              <a:buFont typeface="Arial" panose="020B0604020202020204" pitchFamily="34" charset="0"/>
              <a:buChar char="•"/>
            </a:pPr>
            <a:r>
              <a:rPr lang="zh-CN" altLang="en-US" sz="2400" dirty="0">
                <a:solidFill>
                  <a:srgbClr val="385723"/>
                </a:solidFill>
                <a:effectLst/>
                <a:latin typeface="+mn-ea"/>
              </a:rPr>
              <a:t>非功能性需求</a:t>
            </a:r>
          </a:p>
          <a:p>
            <a:pPr>
              <a:lnSpc>
                <a:spcPct val="150000"/>
              </a:lnSpc>
            </a:pPr>
            <a:r>
              <a:rPr lang="zh-CN" altLang="en-US" sz="2400" dirty="0">
                <a:solidFill>
                  <a:srgbClr val="850002"/>
                </a:solidFill>
                <a:effectLst/>
                <a:latin typeface="+mn-ea"/>
              </a:rPr>
              <a:t>抽象层次详细程度</a:t>
            </a:r>
          </a:p>
          <a:p>
            <a:pPr marL="342900" indent="-342900">
              <a:buFont typeface="Arial" panose="020B0604020202020204" pitchFamily="34" charset="0"/>
              <a:buChar char="•"/>
            </a:pPr>
            <a:r>
              <a:rPr lang="zh-CN" altLang="en-US" sz="2400" dirty="0">
                <a:solidFill>
                  <a:srgbClr val="385723"/>
                </a:solidFill>
                <a:effectLst/>
                <a:latin typeface="+mn-ea"/>
              </a:rPr>
              <a:t>业务需求</a:t>
            </a:r>
          </a:p>
          <a:p>
            <a:pPr marL="342900" indent="-342900">
              <a:buFont typeface="Arial" panose="020B0604020202020204" pitchFamily="34" charset="0"/>
              <a:buChar char="•"/>
            </a:pPr>
            <a:r>
              <a:rPr lang="zh-CN" altLang="en-US" sz="2400" dirty="0">
                <a:solidFill>
                  <a:srgbClr val="385723"/>
                </a:solidFill>
                <a:effectLst/>
                <a:latin typeface="+mn-ea"/>
              </a:rPr>
              <a:t>用户需求</a:t>
            </a:r>
          </a:p>
          <a:p>
            <a:pPr marL="342900" indent="-342900">
              <a:buFont typeface="Arial" panose="020B0604020202020204" pitchFamily="34" charset="0"/>
              <a:buChar char="•"/>
            </a:pPr>
            <a:r>
              <a:rPr lang="zh-CN" altLang="en-US" sz="2400" dirty="0">
                <a:solidFill>
                  <a:srgbClr val="385723"/>
                </a:solidFill>
                <a:effectLst/>
                <a:latin typeface="+mn-ea"/>
              </a:rPr>
              <a:t>系统需求</a:t>
            </a:r>
          </a:p>
          <a:p>
            <a:pPr marL="342900" indent="-342900">
              <a:buFont typeface="Arial" panose="020B0604020202020204" pitchFamily="34" charset="0"/>
              <a:buChar char="•"/>
            </a:pPr>
            <a:r>
              <a:rPr lang="zh-CN" altLang="en-US" sz="2400" dirty="0">
                <a:solidFill>
                  <a:srgbClr val="385723"/>
                </a:solidFill>
                <a:effectLst/>
                <a:latin typeface="+mn-ea"/>
              </a:rPr>
              <a:t>软件设计规约</a:t>
            </a:r>
          </a:p>
        </p:txBody>
      </p:sp>
      <p:grpSp>
        <p:nvGrpSpPr>
          <p:cNvPr id="11" name="组合 10">
            <a:extLst>
              <a:ext uri="{FF2B5EF4-FFF2-40B4-BE49-F238E27FC236}">
                <a16:creationId xmlns:a16="http://schemas.microsoft.com/office/drawing/2014/main" id="{2E1DB049-F828-02E7-E0CB-E50FDED04425}"/>
              </a:ext>
            </a:extLst>
          </p:cNvPr>
          <p:cNvGrpSpPr/>
          <p:nvPr/>
        </p:nvGrpSpPr>
        <p:grpSpPr>
          <a:xfrm>
            <a:off x="3746377" y="1533005"/>
            <a:ext cx="7873750" cy="3931384"/>
            <a:chOff x="4401987" y="1535648"/>
            <a:chExt cx="6057244" cy="3931384"/>
          </a:xfrm>
        </p:grpSpPr>
        <p:sp>
          <p:nvSpPr>
            <p:cNvPr id="12" name="任意形状 11">
              <a:extLst>
                <a:ext uri="{FF2B5EF4-FFF2-40B4-BE49-F238E27FC236}">
                  <a16:creationId xmlns:a16="http://schemas.microsoft.com/office/drawing/2014/main" id="{0D740721-95B3-8214-75E8-1148088AEB3B}"/>
                </a:ext>
              </a:extLst>
            </p:cNvPr>
            <p:cNvSpPr/>
            <p:nvPr/>
          </p:nvSpPr>
          <p:spPr>
            <a:xfrm>
              <a:off x="4401987" y="3210126"/>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需求分类</a:t>
              </a:r>
            </a:p>
          </p:txBody>
        </p:sp>
        <p:sp>
          <p:nvSpPr>
            <p:cNvPr id="13" name="任意形状 12">
              <a:extLst>
                <a:ext uri="{FF2B5EF4-FFF2-40B4-BE49-F238E27FC236}">
                  <a16:creationId xmlns:a16="http://schemas.microsoft.com/office/drawing/2014/main" id="{9BAF213F-65FA-95DA-317E-25B0787B28C2}"/>
                </a:ext>
              </a:extLst>
            </p:cNvPr>
            <p:cNvSpPr/>
            <p:nvPr/>
          </p:nvSpPr>
          <p:spPr>
            <a:xfrm rot="19457599">
              <a:off x="5512908" y="3320577"/>
              <a:ext cx="573809" cy="26630"/>
            </a:xfrm>
            <a:custGeom>
              <a:avLst/>
              <a:gdLst>
                <a:gd name="connsiteX0" fmla="*/ 0 w 573809"/>
                <a:gd name="connsiteY0" fmla="*/ 13315 h 26630"/>
                <a:gd name="connsiteX1" fmla="*/ 573809 w 573809"/>
                <a:gd name="connsiteY1" fmla="*/ 13315 h 26630"/>
              </a:gdLst>
              <a:ahLst/>
              <a:cxnLst>
                <a:cxn ang="0">
                  <a:pos x="connsiteX0" y="connsiteY0"/>
                </a:cxn>
                <a:cxn ang="0">
                  <a:pos x="connsiteX1" y="connsiteY1"/>
                </a:cxn>
              </a:cxnLst>
              <a:rect l="l" t="t" r="r" b="b"/>
              <a:pathLst>
                <a:path w="573809" h="26630">
                  <a:moveTo>
                    <a:pt x="0" y="13315"/>
                  </a:moveTo>
                  <a:lnTo>
                    <a:pt x="573809" y="13315"/>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285259" tIns="-1031" rIns="285260" bIns="-1030"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14" name="任意形状 13">
              <a:extLst>
                <a:ext uri="{FF2B5EF4-FFF2-40B4-BE49-F238E27FC236}">
                  <a16:creationId xmlns:a16="http://schemas.microsoft.com/office/drawing/2014/main" id="{960E25E5-3E4F-3FDD-D60C-65089334B9B1}"/>
                </a:ext>
              </a:extLst>
            </p:cNvPr>
            <p:cNvSpPr/>
            <p:nvPr/>
          </p:nvSpPr>
          <p:spPr>
            <a:xfrm>
              <a:off x="6032783" y="2875231"/>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功能性需求</a:t>
              </a:r>
            </a:p>
          </p:txBody>
        </p:sp>
        <p:sp>
          <p:nvSpPr>
            <p:cNvPr id="16" name="任意形状 15">
              <a:extLst>
                <a:ext uri="{FF2B5EF4-FFF2-40B4-BE49-F238E27FC236}">
                  <a16:creationId xmlns:a16="http://schemas.microsoft.com/office/drawing/2014/main" id="{2891FA6C-B268-8ED3-54DD-BB1CAF7EC21E}"/>
                </a:ext>
              </a:extLst>
            </p:cNvPr>
            <p:cNvSpPr/>
            <p:nvPr/>
          </p:nvSpPr>
          <p:spPr>
            <a:xfrm rot="2142401">
              <a:off x="5512908" y="3655472"/>
              <a:ext cx="573809" cy="26630"/>
            </a:xfrm>
            <a:custGeom>
              <a:avLst/>
              <a:gdLst>
                <a:gd name="connsiteX0" fmla="*/ 0 w 573809"/>
                <a:gd name="connsiteY0" fmla="*/ 13315 h 26630"/>
                <a:gd name="connsiteX1" fmla="*/ 573809 w 573809"/>
                <a:gd name="connsiteY1" fmla="*/ 13315 h 26630"/>
              </a:gdLst>
              <a:ahLst/>
              <a:cxnLst>
                <a:cxn ang="0">
                  <a:pos x="connsiteX0" y="connsiteY0"/>
                </a:cxn>
                <a:cxn ang="0">
                  <a:pos x="connsiteX1" y="connsiteY1"/>
                </a:cxn>
              </a:cxnLst>
              <a:rect l="l" t="t" r="r" b="b"/>
              <a:pathLst>
                <a:path w="573809" h="26630">
                  <a:moveTo>
                    <a:pt x="0" y="13315"/>
                  </a:moveTo>
                  <a:lnTo>
                    <a:pt x="573809" y="13315"/>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285259" tIns="-1030" rIns="285259" bIns="-1031"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17" name="任意形状 16">
              <a:extLst>
                <a:ext uri="{FF2B5EF4-FFF2-40B4-BE49-F238E27FC236}">
                  <a16:creationId xmlns:a16="http://schemas.microsoft.com/office/drawing/2014/main" id="{A6C09D0A-30EE-0C29-7158-0AB468BBF50F}"/>
                </a:ext>
              </a:extLst>
            </p:cNvPr>
            <p:cNvSpPr/>
            <p:nvPr/>
          </p:nvSpPr>
          <p:spPr>
            <a:xfrm>
              <a:off x="6032783" y="3545022"/>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非功能性需求</a:t>
              </a:r>
            </a:p>
          </p:txBody>
        </p:sp>
        <p:sp>
          <p:nvSpPr>
            <p:cNvPr id="18" name="任意形状 17">
              <a:extLst>
                <a:ext uri="{FF2B5EF4-FFF2-40B4-BE49-F238E27FC236}">
                  <a16:creationId xmlns:a16="http://schemas.microsoft.com/office/drawing/2014/main" id="{6A0F2E84-B802-C2B3-9AFF-885D7073115D}"/>
                </a:ext>
              </a:extLst>
            </p:cNvPr>
            <p:cNvSpPr/>
            <p:nvPr/>
          </p:nvSpPr>
          <p:spPr>
            <a:xfrm rot="17692822">
              <a:off x="6876872" y="3320577"/>
              <a:ext cx="1107473" cy="26630"/>
            </a:xfrm>
            <a:custGeom>
              <a:avLst/>
              <a:gdLst>
                <a:gd name="connsiteX0" fmla="*/ 0 w 1107473"/>
                <a:gd name="connsiteY0" fmla="*/ 13315 h 26630"/>
                <a:gd name="connsiteX1" fmla="*/ 1107473 w 1107473"/>
                <a:gd name="connsiteY1" fmla="*/ 13315 h 26630"/>
              </a:gdLst>
              <a:ahLst/>
              <a:cxnLst>
                <a:cxn ang="0">
                  <a:pos x="connsiteX0" y="connsiteY0"/>
                </a:cxn>
                <a:cxn ang="0">
                  <a:pos x="connsiteX1" y="connsiteY1"/>
                </a:cxn>
              </a:cxnLst>
              <a:rect l="l" t="t" r="r" b="b"/>
              <a:pathLst>
                <a:path w="1107473" h="26630">
                  <a:moveTo>
                    <a:pt x="0" y="13315"/>
                  </a:moveTo>
                  <a:lnTo>
                    <a:pt x="1107473" y="13315"/>
                  </a:lnTo>
                </a:path>
              </a:pathLst>
            </a:custGeom>
            <a:noFill/>
          </p:spPr>
          <p:style>
            <a:lnRef idx="2">
              <a:schemeClr val="accent5">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538750" tIns="-14372" rIns="538749" bIns="-14372"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19" name="任意形状 18">
              <a:extLst>
                <a:ext uri="{FF2B5EF4-FFF2-40B4-BE49-F238E27FC236}">
                  <a16:creationId xmlns:a16="http://schemas.microsoft.com/office/drawing/2014/main" id="{AFC21E53-B5CD-C029-14C9-FD51F2345AFB}"/>
                </a:ext>
              </a:extLst>
            </p:cNvPr>
            <p:cNvSpPr/>
            <p:nvPr/>
          </p:nvSpPr>
          <p:spPr>
            <a:xfrm>
              <a:off x="7663580" y="2540335"/>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质量</a:t>
              </a:r>
            </a:p>
          </p:txBody>
        </p:sp>
        <p:sp>
          <p:nvSpPr>
            <p:cNvPr id="20" name="任意形状 19">
              <a:extLst>
                <a:ext uri="{FF2B5EF4-FFF2-40B4-BE49-F238E27FC236}">
                  <a16:creationId xmlns:a16="http://schemas.microsoft.com/office/drawing/2014/main" id="{876AE908-3C19-95B1-125D-2FAEE5130AB0}"/>
                </a:ext>
              </a:extLst>
            </p:cNvPr>
            <p:cNvSpPr/>
            <p:nvPr/>
          </p:nvSpPr>
          <p:spPr>
            <a:xfrm rot="17692822">
              <a:off x="8507669" y="2315889"/>
              <a:ext cx="1107473" cy="26630"/>
            </a:xfrm>
            <a:custGeom>
              <a:avLst/>
              <a:gdLst>
                <a:gd name="connsiteX0" fmla="*/ 0 w 1107473"/>
                <a:gd name="connsiteY0" fmla="*/ 13315 h 26630"/>
                <a:gd name="connsiteX1" fmla="*/ 1107473 w 1107473"/>
                <a:gd name="connsiteY1" fmla="*/ 13315 h 26630"/>
              </a:gdLst>
              <a:ahLst/>
              <a:cxnLst>
                <a:cxn ang="0">
                  <a:pos x="connsiteX0" y="connsiteY0"/>
                </a:cxn>
                <a:cxn ang="0">
                  <a:pos x="connsiteX1" y="connsiteY1"/>
                </a:cxn>
              </a:cxnLst>
              <a:rect l="l" t="t" r="r" b="b"/>
              <a:pathLst>
                <a:path w="1107473" h="26630">
                  <a:moveTo>
                    <a:pt x="0" y="13315"/>
                  </a:moveTo>
                  <a:lnTo>
                    <a:pt x="1107473" y="13315"/>
                  </a:lnTo>
                </a:path>
              </a:pathLst>
            </a:custGeom>
            <a:noFill/>
          </p:spPr>
          <p:style>
            <a:lnRef idx="2">
              <a:schemeClr val="accent6">
                <a:hueOff val="0"/>
                <a:satOff val="0"/>
                <a:lumOff val="0"/>
                <a:alphaOff val="0"/>
              </a:schemeClr>
            </a:lnRef>
            <a:fillRef idx="0">
              <a:scrgbClr r="0" g="0" b="0"/>
            </a:fillRef>
            <a:effectRef idx="0">
              <a:schemeClr val="accent6">
                <a:tint val="50000"/>
                <a:hueOff val="0"/>
                <a:satOff val="0"/>
                <a:lumOff val="0"/>
                <a:alphaOff val="0"/>
              </a:schemeClr>
            </a:effectRef>
            <a:fontRef idx="minor">
              <a:schemeClr val="tx1">
                <a:hueOff val="0"/>
                <a:satOff val="0"/>
                <a:lumOff val="0"/>
                <a:alphaOff val="0"/>
              </a:schemeClr>
            </a:fontRef>
          </p:style>
          <p:txBody>
            <a:bodyPr spcFirstLastPara="0" vert="horz" wrap="square" lIns="538749" tIns="-14371" rIns="538750" bIns="-14373"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21" name="任意形状 20">
              <a:extLst>
                <a:ext uri="{FF2B5EF4-FFF2-40B4-BE49-F238E27FC236}">
                  <a16:creationId xmlns:a16="http://schemas.microsoft.com/office/drawing/2014/main" id="{B8F4B42E-2276-D00D-1047-9453F669282D}"/>
                </a:ext>
              </a:extLst>
            </p:cNvPr>
            <p:cNvSpPr/>
            <p:nvPr/>
          </p:nvSpPr>
          <p:spPr>
            <a:xfrm>
              <a:off x="9294377" y="1535648"/>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可用性</a:t>
              </a:r>
            </a:p>
          </p:txBody>
        </p:sp>
        <p:sp>
          <p:nvSpPr>
            <p:cNvPr id="22" name="任意形状 21">
              <a:extLst>
                <a:ext uri="{FF2B5EF4-FFF2-40B4-BE49-F238E27FC236}">
                  <a16:creationId xmlns:a16="http://schemas.microsoft.com/office/drawing/2014/main" id="{F3850611-B960-3A0E-BD31-EA396441AEFF}"/>
                </a:ext>
              </a:extLst>
            </p:cNvPr>
            <p:cNvSpPr/>
            <p:nvPr/>
          </p:nvSpPr>
          <p:spPr>
            <a:xfrm rot="19457599">
              <a:off x="8774501" y="2650785"/>
              <a:ext cx="573809" cy="26630"/>
            </a:xfrm>
            <a:custGeom>
              <a:avLst/>
              <a:gdLst>
                <a:gd name="connsiteX0" fmla="*/ 0 w 573809"/>
                <a:gd name="connsiteY0" fmla="*/ 13315 h 26630"/>
                <a:gd name="connsiteX1" fmla="*/ 573809 w 573809"/>
                <a:gd name="connsiteY1" fmla="*/ 13315 h 26630"/>
              </a:gdLst>
              <a:ahLst/>
              <a:cxnLst>
                <a:cxn ang="0">
                  <a:pos x="connsiteX0" y="connsiteY0"/>
                </a:cxn>
                <a:cxn ang="0">
                  <a:pos x="connsiteX1" y="connsiteY1"/>
                </a:cxn>
              </a:cxnLst>
              <a:rect l="l" t="t" r="r" b="b"/>
              <a:pathLst>
                <a:path w="573809" h="26630">
                  <a:moveTo>
                    <a:pt x="0" y="13315"/>
                  </a:moveTo>
                  <a:lnTo>
                    <a:pt x="573809" y="13315"/>
                  </a:lnTo>
                </a:path>
              </a:pathLst>
            </a:custGeom>
            <a:noFill/>
          </p:spPr>
          <p:style>
            <a:lnRef idx="2">
              <a:schemeClr val="accent6">
                <a:hueOff val="0"/>
                <a:satOff val="0"/>
                <a:lumOff val="0"/>
                <a:alphaOff val="0"/>
              </a:schemeClr>
            </a:lnRef>
            <a:fillRef idx="0">
              <a:scrgbClr r="0" g="0" b="0"/>
            </a:fillRef>
            <a:effectRef idx="0">
              <a:schemeClr val="accent6">
                <a:tint val="50000"/>
                <a:hueOff val="0"/>
                <a:satOff val="0"/>
                <a:lumOff val="0"/>
                <a:alphaOff val="0"/>
              </a:schemeClr>
            </a:effectRef>
            <a:fontRef idx="minor">
              <a:schemeClr val="tx1">
                <a:hueOff val="0"/>
                <a:satOff val="0"/>
                <a:lumOff val="0"/>
                <a:alphaOff val="0"/>
              </a:schemeClr>
            </a:fontRef>
          </p:style>
          <p:txBody>
            <a:bodyPr spcFirstLastPara="0" vert="horz" wrap="square" lIns="285259" tIns="-1031" rIns="285260" bIns="-1030"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23" name="任意形状 22">
              <a:extLst>
                <a:ext uri="{FF2B5EF4-FFF2-40B4-BE49-F238E27FC236}">
                  <a16:creationId xmlns:a16="http://schemas.microsoft.com/office/drawing/2014/main" id="{85420A30-7450-31F2-E074-45F85A77D313}"/>
                </a:ext>
              </a:extLst>
            </p:cNvPr>
            <p:cNvSpPr/>
            <p:nvPr/>
          </p:nvSpPr>
          <p:spPr>
            <a:xfrm>
              <a:off x="9294377" y="2205439"/>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安全性</a:t>
              </a:r>
            </a:p>
          </p:txBody>
        </p:sp>
        <p:sp>
          <p:nvSpPr>
            <p:cNvPr id="24" name="任意形状 23">
              <a:extLst>
                <a:ext uri="{FF2B5EF4-FFF2-40B4-BE49-F238E27FC236}">
                  <a16:creationId xmlns:a16="http://schemas.microsoft.com/office/drawing/2014/main" id="{6D8F8B81-F679-FAE6-D603-9D6D7A4FC37E}"/>
                </a:ext>
              </a:extLst>
            </p:cNvPr>
            <p:cNvSpPr/>
            <p:nvPr/>
          </p:nvSpPr>
          <p:spPr>
            <a:xfrm rot="2142401">
              <a:off x="8774501" y="2985681"/>
              <a:ext cx="573809" cy="26630"/>
            </a:xfrm>
            <a:custGeom>
              <a:avLst/>
              <a:gdLst>
                <a:gd name="connsiteX0" fmla="*/ 0 w 573809"/>
                <a:gd name="connsiteY0" fmla="*/ 13315 h 26630"/>
                <a:gd name="connsiteX1" fmla="*/ 573809 w 573809"/>
                <a:gd name="connsiteY1" fmla="*/ 13315 h 26630"/>
              </a:gdLst>
              <a:ahLst/>
              <a:cxnLst>
                <a:cxn ang="0">
                  <a:pos x="connsiteX0" y="connsiteY0"/>
                </a:cxn>
                <a:cxn ang="0">
                  <a:pos x="connsiteX1" y="connsiteY1"/>
                </a:cxn>
              </a:cxnLst>
              <a:rect l="l" t="t" r="r" b="b"/>
              <a:pathLst>
                <a:path w="573809" h="26630">
                  <a:moveTo>
                    <a:pt x="0" y="13315"/>
                  </a:moveTo>
                  <a:lnTo>
                    <a:pt x="573809" y="13315"/>
                  </a:lnTo>
                </a:path>
              </a:pathLst>
            </a:custGeom>
            <a:noFill/>
          </p:spPr>
          <p:style>
            <a:lnRef idx="2">
              <a:schemeClr val="accent6">
                <a:hueOff val="0"/>
                <a:satOff val="0"/>
                <a:lumOff val="0"/>
                <a:alphaOff val="0"/>
              </a:schemeClr>
            </a:lnRef>
            <a:fillRef idx="0">
              <a:scrgbClr r="0" g="0" b="0"/>
            </a:fillRef>
            <a:effectRef idx="0">
              <a:schemeClr val="accent6">
                <a:tint val="50000"/>
                <a:hueOff val="0"/>
                <a:satOff val="0"/>
                <a:lumOff val="0"/>
                <a:alphaOff val="0"/>
              </a:schemeClr>
            </a:effectRef>
            <a:fontRef idx="minor">
              <a:schemeClr val="tx1">
                <a:hueOff val="0"/>
                <a:satOff val="0"/>
                <a:lumOff val="0"/>
                <a:alphaOff val="0"/>
              </a:schemeClr>
            </a:fontRef>
          </p:style>
          <p:txBody>
            <a:bodyPr spcFirstLastPara="0" vert="horz" wrap="square" lIns="285259" tIns="-1030" rIns="285259" bIns="-1030"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25" name="任意形状 24">
              <a:extLst>
                <a:ext uri="{FF2B5EF4-FFF2-40B4-BE49-F238E27FC236}">
                  <a16:creationId xmlns:a16="http://schemas.microsoft.com/office/drawing/2014/main" id="{189EE481-E263-FF03-16EE-C6897984978D}"/>
                </a:ext>
              </a:extLst>
            </p:cNvPr>
            <p:cNvSpPr/>
            <p:nvPr/>
          </p:nvSpPr>
          <p:spPr>
            <a:xfrm>
              <a:off x="9294377" y="2875231"/>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高性能</a:t>
              </a:r>
            </a:p>
          </p:txBody>
        </p:sp>
        <p:sp>
          <p:nvSpPr>
            <p:cNvPr id="26" name="任意形状 25">
              <a:extLst>
                <a:ext uri="{FF2B5EF4-FFF2-40B4-BE49-F238E27FC236}">
                  <a16:creationId xmlns:a16="http://schemas.microsoft.com/office/drawing/2014/main" id="{E35BF234-9E37-1BAD-47BF-C04525EA4420}"/>
                </a:ext>
              </a:extLst>
            </p:cNvPr>
            <p:cNvSpPr/>
            <p:nvPr/>
          </p:nvSpPr>
          <p:spPr>
            <a:xfrm rot="3907178">
              <a:off x="8507669" y="3320577"/>
              <a:ext cx="1107473" cy="26630"/>
            </a:xfrm>
            <a:custGeom>
              <a:avLst/>
              <a:gdLst>
                <a:gd name="connsiteX0" fmla="*/ 0 w 1107473"/>
                <a:gd name="connsiteY0" fmla="*/ 13315 h 26630"/>
                <a:gd name="connsiteX1" fmla="*/ 1107473 w 1107473"/>
                <a:gd name="connsiteY1" fmla="*/ 13315 h 26630"/>
              </a:gdLst>
              <a:ahLst/>
              <a:cxnLst>
                <a:cxn ang="0">
                  <a:pos x="connsiteX0" y="connsiteY0"/>
                </a:cxn>
                <a:cxn ang="0">
                  <a:pos x="connsiteX1" y="connsiteY1"/>
                </a:cxn>
              </a:cxnLst>
              <a:rect l="l" t="t" r="r" b="b"/>
              <a:pathLst>
                <a:path w="1107473" h="26630">
                  <a:moveTo>
                    <a:pt x="0" y="13315"/>
                  </a:moveTo>
                  <a:lnTo>
                    <a:pt x="1107473" y="13315"/>
                  </a:lnTo>
                </a:path>
              </a:pathLst>
            </a:custGeom>
            <a:noFill/>
          </p:spPr>
          <p:style>
            <a:lnRef idx="2">
              <a:schemeClr val="accent6">
                <a:hueOff val="0"/>
                <a:satOff val="0"/>
                <a:lumOff val="0"/>
                <a:alphaOff val="0"/>
              </a:schemeClr>
            </a:lnRef>
            <a:fillRef idx="0">
              <a:scrgbClr r="0" g="0" b="0"/>
            </a:fillRef>
            <a:effectRef idx="0">
              <a:schemeClr val="accent6">
                <a:tint val="50000"/>
                <a:hueOff val="0"/>
                <a:satOff val="0"/>
                <a:lumOff val="0"/>
                <a:alphaOff val="0"/>
              </a:schemeClr>
            </a:effectRef>
            <a:fontRef idx="minor">
              <a:schemeClr val="tx1">
                <a:hueOff val="0"/>
                <a:satOff val="0"/>
                <a:lumOff val="0"/>
                <a:alphaOff val="0"/>
              </a:schemeClr>
            </a:fontRef>
          </p:style>
          <p:txBody>
            <a:bodyPr spcFirstLastPara="0" vert="horz" wrap="square" lIns="538749" tIns="-14373" rIns="538750" bIns="-14371"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27" name="任意形状 26">
              <a:extLst>
                <a:ext uri="{FF2B5EF4-FFF2-40B4-BE49-F238E27FC236}">
                  <a16:creationId xmlns:a16="http://schemas.microsoft.com/office/drawing/2014/main" id="{158E5029-63ED-A219-58EF-21F548B34EC9}"/>
                </a:ext>
              </a:extLst>
            </p:cNvPr>
            <p:cNvSpPr/>
            <p:nvPr/>
          </p:nvSpPr>
          <p:spPr>
            <a:xfrm>
              <a:off x="9294377" y="3545022"/>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en-US" altLang="zh-CN" sz="1600" kern="1200" dirty="0"/>
                <a:t>……</a:t>
              </a:r>
              <a:endParaRPr lang="zh-CN" altLang="en-US" sz="1600" kern="1200" dirty="0"/>
            </a:p>
          </p:txBody>
        </p:sp>
        <p:sp>
          <p:nvSpPr>
            <p:cNvPr id="28" name="任意形状 27">
              <a:extLst>
                <a:ext uri="{FF2B5EF4-FFF2-40B4-BE49-F238E27FC236}">
                  <a16:creationId xmlns:a16="http://schemas.microsoft.com/office/drawing/2014/main" id="{A5AD51A4-D60C-EB44-0775-A1939D236690}"/>
                </a:ext>
              </a:extLst>
            </p:cNvPr>
            <p:cNvSpPr/>
            <p:nvPr/>
          </p:nvSpPr>
          <p:spPr>
            <a:xfrm rot="3907178">
              <a:off x="6876872" y="4325264"/>
              <a:ext cx="1107473" cy="26630"/>
            </a:xfrm>
            <a:custGeom>
              <a:avLst/>
              <a:gdLst>
                <a:gd name="connsiteX0" fmla="*/ 0 w 1107473"/>
                <a:gd name="connsiteY0" fmla="*/ 13315 h 26630"/>
                <a:gd name="connsiteX1" fmla="*/ 1107473 w 1107473"/>
                <a:gd name="connsiteY1" fmla="*/ 13315 h 26630"/>
              </a:gdLst>
              <a:ahLst/>
              <a:cxnLst>
                <a:cxn ang="0">
                  <a:pos x="connsiteX0" y="connsiteY0"/>
                </a:cxn>
                <a:cxn ang="0">
                  <a:pos x="connsiteX1" y="connsiteY1"/>
                </a:cxn>
              </a:cxnLst>
              <a:rect l="l" t="t" r="r" b="b"/>
              <a:pathLst>
                <a:path w="1107473" h="26630">
                  <a:moveTo>
                    <a:pt x="0" y="13315"/>
                  </a:moveTo>
                  <a:lnTo>
                    <a:pt x="1107473" y="13315"/>
                  </a:lnTo>
                </a:path>
              </a:pathLst>
            </a:custGeom>
            <a:noFill/>
          </p:spPr>
          <p:style>
            <a:lnRef idx="2">
              <a:schemeClr val="accent5">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538750" tIns="-14372" rIns="538749" bIns="-14372"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29" name="任意形状 28">
              <a:extLst>
                <a:ext uri="{FF2B5EF4-FFF2-40B4-BE49-F238E27FC236}">
                  <a16:creationId xmlns:a16="http://schemas.microsoft.com/office/drawing/2014/main" id="{F6F9ABAF-8E13-0D30-1EEB-5B3558977FFD}"/>
                </a:ext>
              </a:extLst>
            </p:cNvPr>
            <p:cNvSpPr/>
            <p:nvPr/>
          </p:nvSpPr>
          <p:spPr>
            <a:xfrm>
              <a:off x="7663580" y="4549709"/>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约束</a:t>
              </a:r>
            </a:p>
          </p:txBody>
        </p:sp>
        <p:sp>
          <p:nvSpPr>
            <p:cNvPr id="30" name="任意形状 29">
              <a:extLst>
                <a:ext uri="{FF2B5EF4-FFF2-40B4-BE49-F238E27FC236}">
                  <a16:creationId xmlns:a16="http://schemas.microsoft.com/office/drawing/2014/main" id="{89C78A5E-C041-7ED7-37AF-46BF2C756113}"/>
                </a:ext>
              </a:extLst>
            </p:cNvPr>
            <p:cNvSpPr/>
            <p:nvPr/>
          </p:nvSpPr>
          <p:spPr>
            <a:xfrm rot="19457599">
              <a:off x="8774501" y="4660160"/>
              <a:ext cx="573809" cy="26630"/>
            </a:xfrm>
            <a:custGeom>
              <a:avLst/>
              <a:gdLst>
                <a:gd name="connsiteX0" fmla="*/ 0 w 573809"/>
                <a:gd name="connsiteY0" fmla="*/ 13315 h 26630"/>
                <a:gd name="connsiteX1" fmla="*/ 573809 w 573809"/>
                <a:gd name="connsiteY1" fmla="*/ 13315 h 26630"/>
              </a:gdLst>
              <a:ahLst/>
              <a:cxnLst>
                <a:cxn ang="0">
                  <a:pos x="connsiteX0" y="connsiteY0"/>
                </a:cxn>
                <a:cxn ang="0">
                  <a:pos x="connsiteX1" y="connsiteY1"/>
                </a:cxn>
              </a:cxnLst>
              <a:rect l="l" t="t" r="r" b="b"/>
              <a:pathLst>
                <a:path w="573809" h="26630">
                  <a:moveTo>
                    <a:pt x="0" y="13315"/>
                  </a:moveTo>
                  <a:lnTo>
                    <a:pt x="573809" y="13315"/>
                  </a:lnTo>
                </a:path>
              </a:pathLst>
            </a:custGeom>
            <a:noFill/>
          </p:spPr>
          <p:style>
            <a:lnRef idx="2">
              <a:schemeClr val="accent6">
                <a:hueOff val="0"/>
                <a:satOff val="0"/>
                <a:lumOff val="0"/>
                <a:alphaOff val="0"/>
              </a:schemeClr>
            </a:lnRef>
            <a:fillRef idx="0">
              <a:scrgbClr r="0" g="0" b="0"/>
            </a:fillRef>
            <a:effectRef idx="0">
              <a:schemeClr val="accent6">
                <a:tint val="50000"/>
                <a:hueOff val="0"/>
                <a:satOff val="0"/>
                <a:lumOff val="0"/>
                <a:alphaOff val="0"/>
              </a:schemeClr>
            </a:effectRef>
            <a:fontRef idx="minor">
              <a:schemeClr val="tx1">
                <a:hueOff val="0"/>
                <a:satOff val="0"/>
                <a:lumOff val="0"/>
                <a:alphaOff val="0"/>
              </a:schemeClr>
            </a:fontRef>
          </p:style>
          <p:txBody>
            <a:bodyPr spcFirstLastPara="0" vert="horz" wrap="square" lIns="285259" tIns="-1030" rIns="285260" bIns="-1030"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31" name="任意形状 30">
              <a:extLst>
                <a:ext uri="{FF2B5EF4-FFF2-40B4-BE49-F238E27FC236}">
                  <a16:creationId xmlns:a16="http://schemas.microsoft.com/office/drawing/2014/main" id="{F6B8E8FB-1489-362F-28CE-6EC45FC5DED0}"/>
                </a:ext>
              </a:extLst>
            </p:cNvPr>
            <p:cNvSpPr/>
            <p:nvPr/>
          </p:nvSpPr>
          <p:spPr>
            <a:xfrm>
              <a:off x="9294377" y="4214814"/>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业务约束</a:t>
              </a:r>
            </a:p>
          </p:txBody>
        </p:sp>
        <p:sp>
          <p:nvSpPr>
            <p:cNvPr id="32" name="任意形状 31">
              <a:extLst>
                <a:ext uri="{FF2B5EF4-FFF2-40B4-BE49-F238E27FC236}">
                  <a16:creationId xmlns:a16="http://schemas.microsoft.com/office/drawing/2014/main" id="{5B522E15-3372-70E5-8431-0C4918E94598}"/>
                </a:ext>
              </a:extLst>
            </p:cNvPr>
            <p:cNvSpPr/>
            <p:nvPr/>
          </p:nvSpPr>
          <p:spPr>
            <a:xfrm rot="2142401">
              <a:off x="8774501" y="4995055"/>
              <a:ext cx="573809" cy="26630"/>
            </a:xfrm>
            <a:custGeom>
              <a:avLst/>
              <a:gdLst>
                <a:gd name="connsiteX0" fmla="*/ 0 w 573809"/>
                <a:gd name="connsiteY0" fmla="*/ 13315 h 26630"/>
                <a:gd name="connsiteX1" fmla="*/ 573809 w 573809"/>
                <a:gd name="connsiteY1" fmla="*/ 13315 h 26630"/>
              </a:gdLst>
              <a:ahLst/>
              <a:cxnLst>
                <a:cxn ang="0">
                  <a:pos x="connsiteX0" y="connsiteY0"/>
                </a:cxn>
                <a:cxn ang="0">
                  <a:pos x="connsiteX1" y="connsiteY1"/>
                </a:cxn>
              </a:cxnLst>
              <a:rect l="l" t="t" r="r" b="b"/>
              <a:pathLst>
                <a:path w="573809" h="26630">
                  <a:moveTo>
                    <a:pt x="0" y="13315"/>
                  </a:moveTo>
                  <a:lnTo>
                    <a:pt x="573809" y="13315"/>
                  </a:lnTo>
                </a:path>
              </a:pathLst>
            </a:custGeom>
            <a:noFill/>
          </p:spPr>
          <p:style>
            <a:lnRef idx="2">
              <a:schemeClr val="accent6">
                <a:hueOff val="0"/>
                <a:satOff val="0"/>
                <a:lumOff val="0"/>
                <a:alphaOff val="0"/>
              </a:schemeClr>
            </a:lnRef>
            <a:fillRef idx="0">
              <a:scrgbClr r="0" g="0" b="0"/>
            </a:fillRef>
            <a:effectRef idx="0">
              <a:schemeClr val="accent6">
                <a:tint val="50000"/>
                <a:hueOff val="0"/>
                <a:satOff val="0"/>
                <a:lumOff val="0"/>
                <a:alphaOff val="0"/>
              </a:schemeClr>
            </a:effectRef>
            <a:fontRef idx="minor">
              <a:schemeClr val="tx1">
                <a:hueOff val="0"/>
                <a:satOff val="0"/>
                <a:lumOff val="0"/>
                <a:alphaOff val="0"/>
              </a:schemeClr>
            </a:fontRef>
          </p:style>
          <p:txBody>
            <a:bodyPr spcFirstLastPara="0" vert="horz" wrap="square" lIns="285259" tIns="-1030" rIns="285259" bIns="-1031" numCol="1" spcCol="1270" anchor="ctr" anchorCtr="0">
              <a:noAutofit/>
            </a:bodyPr>
            <a:lstStyle/>
            <a:p>
              <a:pPr marL="0" lvl="0" indent="0" algn="ctr" defTabSz="222250">
                <a:lnSpc>
                  <a:spcPct val="90000"/>
                </a:lnSpc>
                <a:spcBef>
                  <a:spcPct val="0"/>
                </a:spcBef>
                <a:spcAft>
                  <a:spcPct val="35000"/>
                </a:spcAft>
                <a:buNone/>
              </a:pPr>
              <a:endParaRPr lang="zh-CN" altLang="en-US" sz="600" kern="1200"/>
            </a:p>
          </p:txBody>
        </p:sp>
        <p:sp>
          <p:nvSpPr>
            <p:cNvPr id="33" name="任意形状 32">
              <a:extLst>
                <a:ext uri="{FF2B5EF4-FFF2-40B4-BE49-F238E27FC236}">
                  <a16:creationId xmlns:a16="http://schemas.microsoft.com/office/drawing/2014/main" id="{60B328E1-E8C4-287C-A812-F3FED33FAC42}"/>
                </a:ext>
              </a:extLst>
            </p:cNvPr>
            <p:cNvSpPr/>
            <p:nvPr/>
          </p:nvSpPr>
          <p:spPr>
            <a:xfrm>
              <a:off x="9294377" y="4884605"/>
              <a:ext cx="1164854" cy="582427"/>
            </a:xfrm>
            <a:custGeom>
              <a:avLst/>
              <a:gdLst>
                <a:gd name="connsiteX0" fmla="*/ 0 w 1164854"/>
                <a:gd name="connsiteY0" fmla="*/ 58243 h 582427"/>
                <a:gd name="connsiteX1" fmla="*/ 58243 w 1164854"/>
                <a:gd name="connsiteY1" fmla="*/ 0 h 582427"/>
                <a:gd name="connsiteX2" fmla="*/ 1106611 w 1164854"/>
                <a:gd name="connsiteY2" fmla="*/ 0 h 582427"/>
                <a:gd name="connsiteX3" fmla="*/ 1164854 w 1164854"/>
                <a:gd name="connsiteY3" fmla="*/ 58243 h 582427"/>
                <a:gd name="connsiteX4" fmla="*/ 1164854 w 1164854"/>
                <a:gd name="connsiteY4" fmla="*/ 524184 h 582427"/>
                <a:gd name="connsiteX5" fmla="*/ 1106611 w 1164854"/>
                <a:gd name="connsiteY5" fmla="*/ 582427 h 582427"/>
                <a:gd name="connsiteX6" fmla="*/ 58243 w 1164854"/>
                <a:gd name="connsiteY6" fmla="*/ 582427 h 582427"/>
                <a:gd name="connsiteX7" fmla="*/ 0 w 1164854"/>
                <a:gd name="connsiteY7" fmla="*/ 524184 h 582427"/>
                <a:gd name="connsiteX8" fmla="*/ 0 w 1164854"/>
                <a:gd name="connsiteY8" fmla="*/ 58243 h 58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854" h="582427">
                  <a:moveTo>
                    <a:pt x="0" y="58243"/>
                  </a:moveTo>
                  <a:cubicBezTo>
                    <a:pt x="0" y="26076"/>
                    <a:pt x="26076" y="0"/>
                    <a:pt x="58243" y="0"/>
                  </a:cubicBezTo>
                  <a:lnTo>
                    <a:pt x="1106611" y="0"/>
                  </a:lnTo>
                  <a:cubicBezTo>
                    <a:pt x="1138778" y="0"/>
                    <a:pt x="1164854" y="26076"/>
                    <a:pt x="1164854" y="58243"/>
                  </a:cubicBezTo>
                  <a:lnTo>
                    <a:pt x="1164854" y="524184"/>
                  </a:lnTo>
                  <a:cubicBezTo>
                    <a:pt x="1164854" y="556351"/>
                    <a:pt x="1138778" y="582427"/>
                    <a:pt x="1106611" y="582427"/>
                  </a:cubicBezTo>
                  <a:lnTo>
                    <a:pt x="58243" y="582427"/>
                  </a:lnTo>
                  <a:cubicBezTo>
                    <a:pt x="26076" y="582427"/>
                    <a:pt x="0" y="556351"/>
                    <a:pt x="0" y="524184"/>
                  </a:cubicBezTo>
                  <a:lnTo>
                    <a:pt x="0" y="58243"/>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5949" tIns="25949" rIns="25949" bIns="25949" numCol="1" spcCol="1270" anchor="ctr" anchorCtr="0">
              <a:noAutofit/>
            </a:bodyPr>
            <a:lstStyle/>
            <a:p>
              <a:pPr marL="0" lvl="0" indent="0" algn="ctr" defTabSz="622300">
                <a:lnSpc>
                  <a:spcPct val="90000"/>
                </a:lnSpc>
                <a:spcBef>
                  <a:spcPct val="0"/>
                </a:spcBef>
                <a:spcAft>
                  <a:spcPct val="35000"/>
                </a:spcAft>
                <a:buNone/>
              </a:pPr>
              <a:r>
                <a:rPr lang="zh-CN" altLang="en-US" sz="1600" kern="1200" dirty="0"/>
                <a:t>技术约束</a:t>
              </a:r>
            </a:p>
          </p:txBody>
        </p:sp>
      </p:grpSp>
    </p:spTree>
    <p:extLst>
      <p:ext uri="{BB962C8B-B14F-4D97-AF65-F5344CB8AC3E}">
        <p14:creationId xmlns:p14="http://schemas.microsoft.com/office/powerpoint/2010/main" val="1793249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3B386-8D90-596F-CA7A-1A4E1D3C64DD}"/>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FE929BE-57D5-8FC0-49DB-133898EF02F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40EBC67-61E9-4A92-060D-A52EBEB1FE6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55F83FDB-22F4-FB1A-9A0F-C467F6DD66E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业务需求</a:t>
            </a:r>
          </a:p>
        </p:txBody>
      </p:sp>
      <p:sp>
        <p:nvSpPr>
          <p:cNvPr id="5" name="日期占位符 4">
            <a:extLst>
              <a:ext uri="{FF2B5EF4-FFF2-40B4-BE49-F238E27FC236}">
                <a16:creationId xmlns:a16="http://schemas.microsoft.com/office/drawing/2014/main" id="{D54E8445-8E62-243B-38B7-20A3860DED2A}"/>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5416ABCD-5588-5523-4FA3-CD596F334E81}"/>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CFC29EC2-EC2B-EA9B-3D7D-AE072286CBF3}"/>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F2133752-734C-9518-27E9-07DB7431E216}"/>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ADAB0D84-4C4B-8C6C-E56D-556B6C21D52F}"/>
              </a:ext>
            </a:extLst>
          </p:cNvPr>
          <p:cNvSpPr txBox="1"/>
          <p:nvPr/>
        </p:nvSpPr>
        <p:spPr>
          <a:xfrm>
            <a:off x="641632" y="981340"/>
            <a:ext cx="10712165" cy="224305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业务需求是指那些可以</a:t>
            </a:r>
            <a:r>
              <a:rPr lang="zh-CN" altLang="en-US" sz="2400" dirty="0">
                <a:solidFill>
                  <a:srgbClr val="850002"/>
                </a:solidFill>
                <a:effectLst/>
                <a:latin typeface="+mn-ea"/>
              </a:rPr>
              <a:t>帮助企业达成组织目标</a:t>
            </a:r>
            <a:r>
              <a:rPr lang="en-US" altLang="zh-CN" sz="2400" dirty="0">
                <a:solidFill>
                  <a:srgbClr val="000000"/>
                </a:solidFill>
                <a:effectLst/>
                <a:latin typeface="+mn-ea"/>
              </a:rPr>
              <a:t>(</a:t>
            </a:r>
            <a:r>
              <a:rPr lang="zh-CN" altLang="en-US" sz="2400" dirty="0">
                <a:solidFill>
                  <a:srgbClr val="000000"/>
                </a:solidFill>
                <a:effectLst/>
                <a:latin typeface="+mn-ea"/>
              </a:rPr>
              <a:t>包括策略目标</a:t>
            </a:r>
            <a:r>
              <a:rPr lang="en-US" altLang="zh-CN" sz="2400" dirty="0">
                <a:solidFill>
                  <a:srgbClr val="000000"/>
                </a:solidFill>
                <a:effectLst/>
                <a:latin typeface="+mn-ea"/>
              </a:rPr>
              <a:t>)</a:t>
            </a:r>
            <a:r>
              <a:rPr lang="zh-CN" altLang="en-US" sz="2400" dirty="0">
                <a:solidFill>
                  <a:srgbClr val="000000"/>
                </a:solidFill>
                <a:effectLst/>
                <a:latin typeface="+mn-ea"/>
              </a:rPr>
              <a:t>的需求项</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企业的业务需求是关于</a:t>
            </a:r>
            <a:r>
              <a:rPr lang="zh-CN" altLang="en-US" sz="2400" dirty="0">
                <a:solidFill>
                  <a:srgbClr val="850002"/>
                </a:solidFill>
                <a:effectLst/>
                <a:latin typeface="+mn-ea"/>
              </a:rPr>
              <a:t>企业业务</a:t>
            </a:r>
            <a:r>
              <a:rPr lang="zh-CN" altLang="en-US" sz="2400" dirty="0">
                <a:solidFill>
                  <a:srgbClr val="000000"/>
                </a:solidFill>
                <a:effectLst/>
                <a:latin typeface="+mn-ea"/>
              </a:rPr>
              <a:t>的陈述，和这个需求如何被实现无关，无论是手动的还是通过系统来完成。</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业务需求被叫做业务目标</a:t>
            </a:r>
          </a:p>
        </p:txBody>
      </p:sp>
      <p:sp>
        <p:nvSpPr>
          <p:cNvPr id="10" name="文本框 9">
            <a:extLst>
              <a:ext uri="{FF2B5EF4-FFF2-40B4-BE49-F238E27FC236}">
                <a16:creationId xmlns:a16="http://schemas.microsoft.com/office/drawing/2014/main" id="{4FB48A19-163B-D5D8-C309-9C73276E318A}"/>
              </a:ext>
            </a:extLst>
          </p:cNvPr>
          <p:cNvSpPr txBox="1"/>
          <p:nvPr/>
        </p:nvSpPr>
        <p:spPr>
          <a:xfrm>
            <a:off x="641632" y="4212428"/>
            <a:ext cx="7623479" cy="961225"/>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n-ea"/>
              </a:rPr>
              <a:t>例如：</a:t>
            </a:r>
            <a:r>
              <a:rPr lang="zh-CN" altLang="en-US" sz="2000" dirty="0">
                <a:solidFill>
                  <a:srgbClr val="6B0001"/>
                </a:solidFill>
                <a:effectLst/>
                <a:latin typeface="+mn-ea"/>
              </a:rPr>
              <a:t>携程旅行的业务需求是卖飞机票</a:t>
            </a:r>
          </a:p>
          <a:p>
            <a:pPr>
              <a:lnSpc>
                <a:spcPct val="150000"/>
              </a:lnSpc>
            </a:pPr>
            <a:r>
              <a:rPr lang="zh-CN" altLang="en-US" sz="2000" dirty="0">
                <a:solidFill>
                  <a:srgbClr val="000000"/>
                </a:solidFill>
                <a:effectLst/>
                <a:latin typeface="+mn-ea"/>
              </a:rPr>
              <a:t>公司的目标是成为当人们想买飞机票时首先想到的公司</a:t>
            </a:r>
          </a:p>
        </p:txBody>
      </p:sp>
      <p:pic>
        <p:nvPicPr>
          <p:cNvPr id="35" name="图片 34" descr="文本, 徽标&#10;&#10;描述已自动生成">
            <a:extLst>
              <a:ext uri="{FF2B5EF4-FFF2-40B4-BE49-F238E27FC236}">
                <a16:creationId xmlns:a16="http://schemas.microsoft.com/office/drawing/2014/main" id="{21E8E6CD-56ED-6F8C-FFB1-D581F849D203}"/>
              </a:ext>
            </a:extLst>
          </p:cNvPr>
          <p:cNvPicPr>
            <a:picLocks noChangeAspect="1"/>
          </p:cNvPicPr>
          <p:nvPr/>
        </p:nvPicPr>
        <p:blipFill>
          <a:blip r:embed="rId3"/>
          <a:stretch>
            <a:fillRect/>
          </a:stretch>
        </p:blipFill>
        <p:spPr>
          <a:xfrm>
            <a:off x="8699497" y="4337440"/>
            <a:ext cx="2654300" cy="711200"/>
          </a:xfrm>
          <a:prstGeom prst="rect">
            <a:avLst/>
          </a:prstGeom>
        </p:spPr>
      </p:pic>
    </p:spTree>
    <p:extLst>
      <p:ext uri="{BB962C8B-B14F-4D97-AF65-F5344CB8AC3E}">
        <p14:creationId xmlns:p14="http://schemas.microsoft.com/office/powerpoint/2010/main" val="290369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658DE-8DF4-8AC1-98A2-A454446FCF7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43B6C247-5D1A-6D39-C03C-C76DCF2D58B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3FD720D-369D-8DE4-F9F8-8D2A7055122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7831F39-DBAA-970C-4CA8-AAFA3DCE7D8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系统需求</a:t>
            </a:r>
          </a:p>
        </p:txBody>
      </p:sp>
      <p:sp>
        <p:nvSpPr>
          <p:cNvPr id="5" name="日期占位符 4">
            <a:extLst>
              <a:ext uri="{FF2B5EF4-FFF2-40B4-BE49-F238E27FC236}">
                <a16:creationId xmlns:a16="http://schemas.microsoft.com/office/drawing/2014/main" id="{8F17BCE8-DA33-EDCD-320D-79134304AE88}"/>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450F40A2-575D-7319-B637-74F3766843C0}"/>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B1792B7D-EE81-1BA9-9B4B-A68C4881B584}"/>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B90FA3CE-D2DA-AC37-51A1-B997C75620BB}"/>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B33F48FA-FF53-0C3E-2735-220A9193B54B}"/>
              </a:ext>
            </a:extLst>
          </p:cNvPr>
          <p:cNvSpPr txBox="1"/>
          <p:nvPr/>
        </p:nvSpPr>
        <p:spPr>
          <a:xfrm>
            <a:off x="641632" y="981340"/>
            <a:ext cx="10712165" cy="1689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系统需求的满足使得系统</a:t>
            </a:r>
            <a:r>
              <a:rPr lang="zh-CN" altLang="en-US" sz="2400" dirty="0">
                <a:solidFill>
                  <a:srgbClr val="850002"/>
                </a:solidFill>
                <a:effectLst/>
                <a:latin typeface="+mn-ea"/>
              </a:rPr>
              <a:t>实现预期的功能</a:t>
            </a:r>
            <a:r>
              <a:rPr lang="zh-CN" altLang="en-US" sz="2400" dirty="0">
                <a:solidFill>
                  <a:srgbClr val="990000"/>
                </a:solidFill>
                <a:effectLst/>
                <a:latin typeface="+mn-ea"/>
              </a:rPr>
              <a:t>，</a:t>
            </a:r>
            <a:r>
              <a:rPr lang="zh-CN" altLang="en-US" sz="2400" dirty="0">
                <a:solidFill>
                  <a:srgbClr val="000000"/>
                </a:solidFill>
                <a:effectLst/>
                <a:latin typeface="+mn-ea"/>
              </a:rPr>
              <a:t>它从用户的角度描述系统在做什么，与系统是由什么硬件和软件实现无关。</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企业选择实现系统的首要条件是：系统需求满足组织的业务需求</a:t>
            </a:r>
          </a:p>
        </p:txBody>
      </p:sp>
      <p:sp>
        <p:nvSpPr>
          <p:cNvPr id="10" name="文本框 9">
            <a:extLst>
              <a:ext uri="{FF2B5EF4-FFF2-40B4-BE49-F238E27FC236}">
                <a16:creationId xmlns:a16="http://schemas.microsoft.com/office/drawing/2014/main" id="{EBA39A6F-9053-9FF0-3E0E-DA127D6895D3}"/>
              </a:ext>
            </a:extLst>
          </p:cNvPr>
          <p:cNvSpPr txBox="1"/>
          <p:nvPr/>
        </p:nvSpPr>
        <p:spPr>
          <a:xfrm>
            <a:off x="641632" y="3750762"/>
            <a:ext cx="7623479" cy="1884555"/>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n-ea"/>
              </a:rPr>
              <a:t>例如：</a:t>
            </a:r>
            <a:r>
              <a:rPr lang="zh-CN" altLang="en-US" sz="2000" dirty="0">
                <a:solidFill>
                  <a:srgbClr val="6B0001"/>
                </a:solidFill>
                <a:effectLst/>
                <a:latin typeface="+mn-ea"/>
              </a:rPr>
              <a:t>比亚迪的系统需求</a:t>
            </a:r>
          </a:p>
          <a:p>
            <a:pPr marL="342900" indent="-342900">
              <a:lnSpc>
                <a:spcPct val="150000"/>
              </a:lnSpc>
              <a:buFont typeface="Arial" panose="020B0604020202020204" pitchFamily="34" charset="0"/>
              <a:buChar char="•"/>
            </a:pPr>
            <a:r>
              <a:rPr lang="zh-CN" altLang="en-US" sz="2000" dirty="0">
                <a:solidFill>
                  <a:srgbClr val="850002"/>
                </a:solidFill>
                <a:effectLst/>
                <a:latin typeface="+mn-ea"/>
              </a:rPr>
              <a:t>新的软件会使得汽车的启动速度加倍</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我们新产品制造的低成本将会让我们有更高的市场份额并满足销售目标</a:t>
            </a:r>
          </a:p>
        </p:txBody>
      </p:sp>
      <p:pic>
        <p:nvPicPr>
          <p:cNvPr id="11" name="图片 10" descr="卡通画&#10;&#10;低可信度描述已自动生成">
            <a:extLst>
              <a:ext uri="{FF2B5EF4-FFF2-40B4-BE49-F238E27FC236}">
                <a16:creationId xmlns:a16="http://schemas.microsoft.com/office/drawing/2014/main" id="{1F6EC10E-7D29-331A-AA81-EA1B0A2B8FFB}"/>
              </a:ext>
            </a:extLst>
          </p:cNvPr>
          <p:cNvPicPr>
            <a:picLocks noChangeAspect="1"/>
          </p:cNvPicPr>
          <p:nvPr/>
        </p:nvPicPr>
        <p:blipFill>
          <a:blip r:embed="rId3"/>
          <a:stretch>
            <a:fillRect/>
          </a:stretch>
        </p:blipFill>
        <p:spPr>
          <a:xfrm>
            <a:off x="8752705" y="4032640"/>
            <a:ext cx="2197100" cy="1320800"/>
          </a:xfrm>
          <a:prstGeom prst="rect">
            <a:avLst/>
          </a:prstGeom>
        </p:spPr>
      </p:pic>
    </p:spTree>
    <p:extLst>
      <p:ext uri="{BB962C8B-B14F-4D97-AF65-F5344CB8AC3E}">
        <p14:creationId xmlns:p14="http://schemas.microsoft.com/office/powerpoint/2010/main" val="568768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10D59-D0B7-5096-7741-7C4C2851681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65A4D69-4CEB-D45C-105D-CAED826D0A2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06DED3D6-483F-0FE3-5400-94BB7FE07F7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C95C67F0-832B-5983-6058-5811CAE1299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软件需求</a:t>
            </a:r>
          </a:p>
        </p:txBody>
      </p:sp>
      <p:sp>
        <p:nvSpPr>
          <p:cNvPr id="5" name="日期占位符 4">
            <a:extLst>
              <a:ext uri="{FF2B5EF4-FFF2-40B4-BE49-F238E27FC236}">
                <a16:creationId xmlns:a16="http://schemas.microsoft.com/office/drawing/2014/main" id="{856FD406-F571-FB32-AA7F-F43F20C7FC6F}"/>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0CE8188B-6893-B519-DE64-F4B7F11E464F}"/>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15DA1CE4-3EDB-630C-6462-2FC026241C7E}"/>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C5A329D8-A535-3A38-2F2E-EFF0065D08C2}"/>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F97B7D27-123F-8D42-DAB9-B586125811B0}"/>
              </a:ext>
            </a:extLst>
          </p:cNvPr>
          <p:cNvSpPr txBox="1"/>
          <p:nvPr/>
        </p:nvSpPr>
        <p:spPr>
          <a:xfrm>
            <a:off x="641632" y="981340"/>
            <a:ext cx="10712165"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rgbClr val="000000"/>
                </a:solidFill>
                <a:effectLst/>
                <a:latin typeface="+mn-ea"/>
              </a:rPr>
              <a:t>软件需求是指关于系统中软件部分的需求，它的满足帮助实现系统需求</a:t>
            </a:r>
          </a:p>
        </p:txBody>
      </p:sp>
      <p:sp>
        <p:nvSpPr>
          <p:cNvPr id="10" name="文本框 9">
            <a:extLst>
              <a:ext uri="{FF2B5EF4-FFF2-40B4-BE49-F238E27FC236}">
                <a16:creationId xmlns:a16="http://schemas.microsoft.com/office/drawing/2014/main" id="{9BF0FF4D-108F-22DC-7E00-77510045C1E7}"/>
              </a:ext>
            </a:extLst>
          </p:cNvPr>
          <p:cNvSpPr txBox="1"/>
          <p:nvPr/>
        </p:nvSpPr>
        <p:spPr>
          <a:xfrm>
            <a:off x="641632" y="3546003"/>
            <a:ext cx="7623479" cy="1884555"/>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n-ea"/>
              </a:rPr>
              <a:t>例如：</a:t>
            </a:r>
            <a:r>
              <a:rPr lang="zh-CN" altLang="en-US" sz="2000" dirty="0">
                <a:solidFill>
                  <a:srgbClr val="6B0001"/>
                </a:solidFill>
                <a:latin typeface="+mn-ea"/>
              </a:rPr>
              <a:t>携程</a:t>
            </a:r>
            <a:r>
              <a:rPr lang="zh-CN" altLang="en-US" sz="2000" dirty="0">
                <a:solidFill>
                  <a:srgbClr val="6B0001"/>
                </a:solidFill>
                <a:effectLst/>
                <a:latin typeface="+mn-ea"/>
              </a:rPr>
              <a:t>的软件需求</a:t>
            </a:r>
          </a:p>
          <a:p>
            <a:pPr>
              <a:lnSpc>
                <a:spcPct val="150000"/>
              </a:lnSpc>
            </a:pPr>
            <a:r>
              <a:rPr lang="en-US" altLang="zh-CN" sz="2000" dirty="0">
                <a:solidFill>
                  <a:srgbClr val="6B0001"/>
                </a:solidFill>
                <a:effectLst/>
                <a:latin typeface="+mn-ea"/>
              </a:rPr>
              <a:t>•</a:t>
            </a:r>
            <a:r>
              <a:rPr lang="zh-CN" altLang="en-US" sz="2000" dirty="0">
                <a:solidFill>
                  <a:srgbClr val="800000"/>
                </a:solidFill>
                <a:effectLst/>
                <a:latin typeface="+mn-ea"/>
              </a:rPr>
              <a:t> </a:t>
            </a:r>
            <a:r>
              <a:rPr lang="zh-CN" altLang="en-US" sz="2000" dirty="0">
                <a:solidFill>
                  <a:srgbClr val="6B0001"/>
                </a:solidFill>
                <a:effectLst/>
                <a:latin typeface="+mn-ea"/>
              </a:rPr>
              <a:t>订票系统软件通过标准的网络服务接口和航班信息交互</a:t>
            </a:r>
          </a:p>
          <a:p>
            <a:pPr>
              <a:lnSpc>
                <a:spcPct val="150000"/>
              </a:lnSpc>
            </a:pPr>
            <a:r>
              <a:rPr lang="en-US" altLang="zh-CN" sz="2000" dirty="0">
                <a:solidFill>
                  <a:srgbClr val="6B0001"/>
                </a:solidFill>
                <a:effectLst/>
                <a:latin typeface="+mn-ea"/>
              </a:rPr>
              <a:t>•</a:t>
            </a:r>
            <a:r>
              <a:rPr lang="zh-CN" altLang="en-US" sz="2000" dirty="0">
                <a:solidFill>
                  <a:srgbClr val="800000"/>
                </a:solidFill>
                <a:effectLst/>
                <a:latin typeface="+mn-ea"/>
              </a:rPr>
              <a:t> </a:t>
            </a:r>
            <a:r>
              <a:rPr lang="zh-CN" altLang="en-US" sz="2000" dirty="0">
                <a:solidFill>
                  <a:srgbClr val="6B0001"/>
                </a:solidFill>
                <a:effectLst/>
                <a:latin typeface="+mn-ea"/>
              </a:rPr>
              <a:t>用户接口需要设置关于用户偏好的颜色和字体大小</a:t>
            </a:r>
          </a:p>
          <a:p>
            <a:pPr>
              <a:lnSpc>
                <a:spcPct val="150000"/>
              </a:lnSpc>
            </a:pPr>
            <a:r>
              <a:rPr lang="en-US" altLang="zh-CN" sz="2000" dirty="0">
                <a:solidFill>
                  <a:srgbClr val="6B0001"/>
                </a:solidFill>
                <a:effectLst/>
                <a:latin typeface="+mn-ea"/>
              </a:rPr>
              <a:t>•</a:t>
            </a:r>
            <a:r>
              <a:rPr lang="zh-CN" altLang="en-US" sz="2000" dirty="0">
                <a:solidFill>
                  <a:srgbClr val="800000"/>
                </a:solidFill>
                <a:effectLst/>
                <a:latin typeface="+mn-ea"/>
              </a:rPr>
              <a:t> </a:t>
            </a:r>
            <a:r>
              <a:rPr lang="zh-CN" altLang="en-US" sz="2000" dirty="0">
                <a:solidFill>
                  <a:srgbClr val="6B0001"/>
                </a:solidFill>
                <a:effectLst/>
                <a:latin typeface="+mn-ea"/>
              </a:rPr>
              <a:t>系统的</a:t>
            </a:r>
            <a:r>
              <a:rPr lang="en-US" altLang="zh-CN" sz="2000" dirty="0">
                <a:solidFill>
                  <a:srgbClr val="800000"/>
                </a:solidFill>
                <a:effectLst/>
                <a:latin typeface="+mn-ea"/>
              </a:rPr>
              <a:t>API</a:t>
            </a:r>
            <a:r>
              <a:rPr lang="zh-CN" altLang="en-US" sz="2000" dirty="0">
                <a:solidFill>
                  <a:srgbClr val="6B0001"/>
                </a:solidFill>
                <a:effectLst/>
                <a:latin typeface="+mn-ea"/>
              </a:rPr>
              <a:t>需要同时支持</a:t>
            </a:r>
            <a:r>
              <a:rPr lang="en-US" altLang="zh-CN" sz="2000" dirty="0">
                <a:solidFill>
                  <a:srgbClr val="800000"/>
                </a:solidFill>
                <a:effectLst/>
                <a:latin typeface="+mn-ea"/>
              </a:rPr>
              <a:t>C++</a:t>
            </a:r>
            <a:r>
              <a:rPr lang="zh-CN" altLang="en-US" sz="2000" dirty="0">
                <a:solidFill>
                  <a:srgbClr val="6B0001"/>
                </a:solidFill>
                <a:effectLst/>
                <a:latin typeface="+mn-ea"/>
              </a:rPr>
              <a:t>和</a:t>
            </a:r>
            <a:r>
              <a:rPr lang="en-US" altLang="zh-CN" sz="2000" dirty="0">
                <a:solidFill>
                  <a:srgbClr val="800000"/>
                </a:solidFill>
                <a:effectLst/>
                <a:latin typeface="+mn-ea"/>
              </a:rPr>
              <a:t>Java</a:t>
            </a:r>
            <a:r>
              <a:rPr lang="zh-CN" altLang="en-US" sz="2000" dirty="0">
                <a:solidFill>
                  <a:srgbClr val="6B0001"/>
                </a:solidFill>
                <a:effectLst/>
                <a:latin typeface="+mn-ea"/>
              </a:rPr>
              <a:t>来让程序员访问系统服务</a:t>
            </a:r>
          </a:p>
        </p:txBody>
      </p:sp>
      <p:pic>
        <p:nvPicPr>
          <p:cNvPr id="8" name="图片 7" descr="文本, 徽标&#10;&#10;描述已自动生成">
            <a:extLst>
              <a:ext uri="{FF2B5EF4-FFF2-40B4-BE49-F238E27FC236}">
                <a16:creationId xmlns:a16="http://schemas.microsoft.com/office/drawing/2014/main" id="{540DA40E-9707-4162-09A3-C6BC5A6C733C}"/>
              </a:ext>
            </a:extLst>
          </p:cNvPr>
          <p:cNvPicPr>
            <a:picLocks noChangeAspect="1"/>
          </p:cNvPicPr>
          <p:nvPr/>
        </p:nvPicPr>
        <p:blipFill>
          <a:blip r:embed="rId3"/>
          <a:stretch>
            <a:fillRect/>
          </a:stretch>
        </p:blipFill>
        <p:spPr>
          <a:xfrm>
            <a:off x="8699497" y="4204275"/>
            <a:ext cx="2654300" cy="711200"/>
          </a:xfrm>
          <a:prstGeom prst="rect">
            <a:avLst/>
          </a:prstGeom>
        </p:spPr>
      </p:pic>
    </p:spTree>
    <p:extLst>
      <p:ext uri="{BB962C8B-B14F-4D97-AF65-F5344CB8AC3E}">
        <p14:creationId xmlns:p14="http://schemas.microsoft.com/office/powerpoint/2010/main" val="637574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E3F5F-6255-7168-D41C-A7D16CC3BE2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83C1920-196A-CF2C-D562-CC4E94ECB3E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30E88786-B0A2-2512-5F82-C24DEEE4CE8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3363D1F3-068E-CBBF-0CF3-0E2FD58D451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用户需求</a:t>
            </a:r>
          </a:p>
        </p:txBody>
      </p:sp>
      <p:sp>
        <p:nvSpPr>
          <p:cNvPr id="5" name="日期占位符 4">
            <a:extLst>
              <a:ext uri="{FF2B5EF4-FFF2-40B4-BE49-F238E27FC236}">
                <a16:creationId xmlns:a16="http://schemas.microsoft.com/office/drawing/2014/main" id="{E5CA4F49-4A15-8B6F-5205-F0E92958D582}"/>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D4CE8C16-786A-390E-6A9C-23B565F5EBC3}"/>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4B8F7F79-FF80-9160-8063-6AD95C1F406B}"/>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1EAEA2CD-DC67-498F-02CC-041188A18C4F}"/>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C5918529-2A07-8432-60B6-A2D9B3E3AF48}"/>
              </a:ext>
            </a:extLst>
          </p:cNvPr>
          <p:cNvSpPr txBox="1"/>
          <p:nvPr/>
        </p:nvSpPr>
        <p:spPr>
          <a:xfrm>
            <a:off x="641632" y="981340"/>
            <a:ext cx="10712165" cy="11350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系统的用户需求指的其满足会影响系统的用户接受程度的需求</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有时候，用户需求被称作“用户接口需求”</a:t>
            </a:r>
            <a:r>
              <a:rPr lang="zh-CN" altLang="en-US" sz="2400" dirty="0">
                <a:solidFill>
                  <a:srgbClr val="000000"/>
                </a:solidFill>
                <a:latin typeface="+mn-ea"/>
              </a:rPr>
              <a:t>。</a:t>
            </a:r>
            <a:endParaRPr lang="zh-CN" altLang="en-US" sz="2400" dirty="0">
              <a:solidFill>
                <a:srgbClr val="000000"/>
              </a:solidFill>
              <a:effectLst/>
              <a:latin typeface="+mn-ea"/>
            </a:endParaRPr>
          </a:p>
        </p:txBody>
      </p:sp>
      <p:sp>
        <p:nvSpPr>
          <p:cNvPr id="10" name="文本框 9">
            <a:extLst>
              <a:ext uri="{FF2B5EF4-FFF2-40B4-BE49-F238E27FC236}">
                <a16:creationId xmlns:a16="http://schemas.microsoft.com/office/drawing/2014/main" id="{DC3A3324-5506-D81B-8B0E-6CB1DEE33507}"/>
              </a:ext>
            </a:extLst>
          </p:cNvPr>
          <p:cNvSpPr txBox="1"/>
          <p:nvPr/>
        </p:nvSpPr>
        <p:spPr>
          <a:xfrm>
            <a:off x="641632" y="3546003"/>
            <a:ext cx="7623479" cy="1884555"/>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n-ea"/>
              </a:rPr>
              <a:t>例如：</a:t>
            </a:r>
            <a:r>
              <a:rPr lang="zh-CN" altLang="en-US" sz="2000" dirty="0">
                <a:solidFill>
                  <a:srgbClr val="6B0001"/>
                </a:solidFill>
                <a:latin typeface="+mn-ea"/>
              </a:rPr>
              <a:t>华为</a:t>
            </a:r>
            <a:r>
              <a:rPr lang="zh-CN" altLang="en-US" sz="2000" dirty="0">
                <a:solidFill>
                  <a:srgbClr val="6B0001"/>
                </a:solidFill>
                <a:effectLst/>
                <a:latin typeface="+mn-ea"/>
              </a:rPr>
              <a:t>的用户需求</a:t>
            </a:r>
          </a:p>
          <a:p>
            <a:pPr marL="342900" indent="-342900">
              <a:lnSpc>
                <a:spcPct val="150000"/>
              </a:lnSpc>
              <a:buFont typeface="Arial" panose="020B0604020202020204" pitchFamily="34" charset="0"/>
              <a:buChar char="•"/>
            </a:pPr>
            <a:r>
              <a:rPr lang="zh-CN" altLang="en-US" sz="2000" dirty="0">
                <a:solidFill>
                  <a:srgbClr val="850002"/>
                </a:solidFill>
                <a:effectLst/>
                <a:latin typeface="+mn-ea"/>
              </a:rPr>
              <a:t>客户希望照相机背后有一个液晶屏幕</a:t>
            </a:r>
            <a:r>
              <a:rPr lang="zh-CN" altLang="en-US" sz="2000" dirty="0">
                <a:solidFill>
                  <a:srgbClr val="990000"/>
                </a:solidFill>
                <a:effectLst/>
                <a:latin typeface="+mn-ea"/>
              </a:rPr>
              <a:t>，</a:t>
            </a:r>
            <a:r>
              <a:rPr lang="zh-CN" altLang="en-US" sz="2000" dirty="0">
                <a:solidFill>
                  <a:srgbClr val="850002"/>
                </a:solidFill>
                <a:effectLst/>
                <a:latin typeface="+mn-ea"/>
              </a:rPr>
              <a:t>这样在拍照之后可以马上看到照片</a:t>
            </a:r>
            <a:endParaRPr lang="en-US" altLang="zh-CN" sz="2000" dirty="0">
              <a:solidFill>
                <a:srgbClr val="850002"/>
              </a:solidFill>
              <a:effectLst/>
              <a:latin typeface="+mn-ea"/>
            </a:endParaRPr>
          </a:p>
          <a:p>
            <a:pPr marL="342900" indent="-342900">
              <a:lnSpc>
                <a:spcPct val="150000"/>
              </a:lnSpc>
              <a:buFont typeface="Arial" panose="020B0604020202020204" pitchFamily="34" charset="0"/>
              <a:buChar char="•"/>
            </a:pPr>
            <a:r>
              <a:rPr lang="zh-CN" altLang="en-US" sz="2000" dirty="0">
                <a:solidFill>
                  <a:srgbClr val="850002"/>
                </a:solidFill>
                <a:latin typeface="+mn-ea"/>
              </a:rPr>
              <a:t>客户希望拍摄对象运动的时候，能够抓到不模糊的一个瞬间</a:t>
            </a:r>
            <a:endParaRPr lang="zh-CN" altLang="en-US" sz="2000" dirty="0">
              <a:solidFill>
                <a:srgbClr val="850002"/>
              </a:solidFill>
              <a:effectLst/>
              <a:latin typeface="+mn-ea"/>
            </a:endParaRPr>
          </a:p>
        </p:txBody>
      </p:sp>
      <p:pic>
        <p:nvPicPr>
          <p:cNvPr id="12" name="图片 11" descr="徽标, 公司名称&#10;&#10;描述已自动生成">
            <a:extLst>
              <a:ext uri="{FF2B5EF4-FFF2-40B4-BE49-F238E27FC236}">
                <a16:creationId xmlns:a16="http://schemas.microsoft.com/office/drawing/2014/main" id="{8DEBC4DD-16B2-5E2F-558E-59675ACFBF8B}"/>
              </a:ext>
            </a:extLst>
          </p:cNvPr>
          <p:cNvPicPr>
            <a:picLocks noChangeAspect="1"/>
          </p:cNvPicPr>
          <p:nvPr/>
        </p:nvPicPr>
        <p:blipFill>
          <a:blip r:embed="rId3"/>
          <a:stretch>
            <a:fillRect/>
          </a:stretch>
        </p:blipFill>
        <p:spPr>
          <a:xfrm>
            <a:off x="8839940" y="3660993"/>
            <a:ext cx="1884286" cy="1652022"/>
          </a:xfrm>
          <a:prstGeom prst="rect">
            <a:avLst/>
          </a:prstGeom>
        </p:spPr>
      </p:pic>
    </p:spTree>
    <p:extLst>
      <p:ext uri="{BB962C8B-B14F-4D97-AF65-F5344CB8AC3E}">
        <p14:creationId xmlns:p14="http://schemas.microsoft.com/office/powerpoint/2010/main" val="244511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7F67B-4B98-AB02-3ADF-D7992B4E428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86C73B4-2179-4F84-2C22-E88F9EDC1C9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3E611DC-87BF-FBC8-A7D6-DC8D9713BEF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3FA2D75-2510-941F-9F9C-F6E394755CC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a:t>
            </a:r>
            <a:r>
              <a:rPr kumimoji="1" lang="en-US" altLang="zh-CN" sz="4000" dirty="0">
                <a:latin typeface="Microsoft YaHei" panose="020B0503020204020204" pitchFamily="34" charset="-122"/>
                <a:ea typeface="Microsoft YaHei" panose="020B0503020204020204" pitchFamily="34" charset="-122"/>
              </a:rPr>
              <a:t>Requirements</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669EB163-5C86-17A4-B503-7DD8572BCD1F}"/>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7920654A-62D7-A536-8D5B-B52AA6E1B8B8}"/>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8E151A47-0BF7-0DC3-13B7-BCF75FE07E29}"/>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F3A4F61F-BD37-9C6A-A85E-1E348DC62C18}"/>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702A4222-E771-030A-E975-B957EADA4A4C}"/>
              </a:ext>
            </a:extLst>
          </p:cNvPr>
          <p:cNvSpPr txBox="1"/>
          <p:nvPr/>
        </p:nvSpPr>
        <p:spPr>
          <a:xfrm>
            <a:off x="641635" y="1262094"/>
            <a:ext cx="8124677" cy="2243050"/>
          </a:xfrm>
          <a:prstGeom prst="rect">
            <a:avLst/>
          </a:prstGeom>
          <a:noFill/>
        </p:spPr>
        <p:txBody>
          <a:bodyPr wrap="square" rtlCol="0">
            <a:spAutoFit/>
          </a:bodyPr>
          <a:lstStyle/>
          <a:p>
            <a:pPr>
              <a:lnSpc>
                <a:spcPct val="150000"/>
              </a:lnSpc>
            </a:pPr>
            <a:r>
              <a:rPr lang="zh-CN" altLang="en-US" sz="2400" dirty="0">
                <a:solidFill>
                  <a:srgbClr val="000000"/>
                </a:solidFill>
                <a:effectLst/>
                <a:latin typeface="+mn-ea"/>
              </a:rPr>
              <a:t>每一个“</a:t>
            </a:r>
            <a:r>
              <a:rPr lang="zh-CN" altLang="en-US" sz="2400" dirty="0">
                <a:solidFill>
                  <a:srgbClr val="850002"/>
                </a:solidFill>
                <a:effectLst/>
                <a:latin typeface="+mn-ea"/>
              </a:rPr>
              <a:t>人造物</a:t>
            </a:r>
            <a:r>
              <a:rPr lang="zh-CN" altLang="en-US" sz="2400" dirty="0">
                <a:solidFill>
                  <a:srgbClr val="000000"/>
                </a:solidFill>
                <a:effectLst/>
                <a:latin typeface="+mn-ea"/>
              </a:rPr>
              <a:t>”都是一个</a:t>
            </a:r>
            <a:r>
              <a:rPr lang="zh-CN" altLang="en-US" sz="2400" dirty="0">
                <a:solidFill>
                  <a:srgbClr val="850002"/>
                </a:solidFill>
                <a:effectLst/>
                <a:latin typeface="+mn-ea"/>
              </a:rPr>
              <a:t>内部环境</a:t>
            </a:r>
            <a:r>
              <a:rPr lang="zh-CN" altLang="en-US" sz="2400" dirty="0">
                <a:solidFill>
                  <a:srgbClr val="000000"/>
                </a:solidFill>
                <a:effectLst/>
                <a:latin typeface="+mn-ea"/>
              </a:rPr>
              <a:t>与</a:t>
            </a:r>
            <a:r>
              <a:rPr lang="zh-CN" altLang="en-US" sz="2400" dirty="0">
                <a:solidFill>
                  <a:srgbClr val="850002"/>
                </a:solidFill>
                <a:effectLst/>
                <a:latin typeface="+mn-ea"/>
              </a:rPr>
              <a:t>外部环境</a:t>
            </a:r>
            <a:r>
              <a:rPr lang="zh-CN" altLang="en-US" sz="2400" dirty="0">
                <a:solidFill>
                  <a:srgbClr val="000000"/>
                </a:solidFill>
                <a:effectLst/>
                <a:latin typeface="+mn-ea"/>
              </a:rPr>
              <a:t>的“</a:t>
            </a:r>
            <a:r>
              <a:rPr lang="zh-CN" altLang="en-US" sz="2400" dirty="0">
                <a:solidFill>
                  <a:srgbClr val="850002"/>
                </a:solidFill>
                <a:effectLst/>
                <a:latin typeface="+mn-ea"/>
              </a:rPr>
              <a:t>接口</a:t>
            </a:r>
            <a:r>
              <a:rPr lang="zh-CN" altLang="en-US" sz="2400" dirty="0">
                <a:solidFill>
                  <a:srgbClr val="000000"/>
                </a:solidFill>
                <a:effectLst/>
                <a:latin typeface="+mn-ea"/>
              </a:rPr>
              <a:t>”。这里内部环境指人造物本身的设计组成。外部环境指人造物的周遭及其作用环境。对这个接口的描述既是需求。</a:t>
            </a:r>
            <a:endParaRPr lang="en-US" altLang="zh-CN" sz="2400" dirty="0">
              <a:solidFill>
                <a:srgbClr val="000000"/>
              </a:solidFill>
              <a:effectLst/>
              <a:latin typeface="+mn-ea"/>
            </a:endParaRPr>
          </a:p>
          <a:p>
            <a:pPr algn="r">
              <a:lnSpc>
                <a:spcPct val="150000"/>
              </a:lnSpc>
            </a:pPr>
            <a:r>
              <a:rPr lang="en-US" altLang="zh-CN" sz="2400" dirty="0">
                <a:solidFill>
                  <a:srgbClr val="000000"/>
                </a:solidFill>
                <a:latin typeface="+mn-ea"/>
              </a:rPr>
              <a:t>——</a:t>
            </a:r>
            <a:r>
              <a:rPr lang="zh-CN" altLang="en-US" sz="2400" dirty="0">
                <a:solidFill>
                  <a:srgbClr val="000000"/>
                </a:solidFill>
                <a:latin typeface="+mn-ea"/>
              </a:rPr>
              <a:t> </a:t>
            </a:r>
            <a:r>
              <a:rPr lang="en-US" altLang="zh-CN" sz="2400" dirty="0">
                <a:solidFill>
                  <a:srgbClr val="000000"/>
                </a:solidFill>
                <a:latin typeface="+mn-ea"/>
              </a:rPr>
              <a:t>Herbert</a:t>
            </a:r>
            <a:r>
              <a:rPr lang="zh-CN" altLang="en-US" sz="2400" dirty="0">
                <a:solidFill>
                  <a:srgbClr val="000000"/>
                </a:solidFill>
                <a:latin typeface="+mn-ea"/>
              </a:rPr>
              <a:t> </a:t>
            </a:r>
            <a:r>
              <a:rPr lang="en-US" altLang="zh-CN" sz="2400" dirty="0">
                <a:solidFill>
                  <a:srgbClr val="000000"/>
                </a:solidFill>
                <a:latin typeface="+mn-ea"/>
              </a:rPr>
              <a:t>Simon</a:t>
            </a:r>
            <a:r>
              <a:rPr lang="zh-CN" altLang="en-US" sz="2400" dirty="0">
                <a:solidFill>
                  <a:srgbClr val="000000"/>
                </a:solidFill>
                <a:latin typeface="+mn-ea"/>
              </a:rPr>
              <a:t>，</a:t>
            </a:r>
            <a:r>
              <a:rPr lang="en-US" altLang="zh-CN" sz="2400" dirty="0">
                <a:solidFill>
                  <a:srgbClr val="000000"/>
                </a:solidFill>
                <a:latin typeface="+mn-ea"/>
              </a:rPr>
              <a:t>1969</a:t>
            </a:r>
            <a:endParaRPr lang="zh-CN" altLang="en-US" sz="2400" dirty="0">
              <a:solidFill>
                <a:srgbClr val="000000"/>
              </a:solidFill>
              <a:effectLst/>
              <a:latin typeface="+mn-ea"/>
            </a:endParaRPr>
          </a:p>
        </p:txBody>
      </p:sp>
      <p:pic>
        <p:nvPicPr>
          <p:cNvPr id="10" name="图片 9" descr="戴眼镜的男人的黑白照片&#10;&#10;描述已自动生成">
            <a:extLst>
              <a:ext uri="{FF2B5EF4-FFF2-40B4-BE49-F238E27FC236}">
                <a16:creationId xmlns:a16="http://schemas.microsoft.com/office/drawing/2014/main" id="{D260701E-3AEF-56BA-AA49-AB58AB8FDF25}"/>
              </a:ext>
            </a:extLst>
          </p:cNvPr>
          <p:cNvPicPr>
            <a:picLocks noChangeAspect="1"/>
          </p:cNvPicPr>
          <p:nvPr/>
        </p:nvPicPr>
        <p:blipFill>
          <a:blip r:embed="rId3"/>
          <a:stretch>
            <a:fillRect/>
          </a:stretch>
        </p:blipFill>
        <p:spPr>
          <a:xfrm>
            <a:off x="8940799" y="1100483"/>
            <a:ext cx="2832100" cy="4140200"/>
          </a:xfrm>
          <a:prstGeom prst="rect">
            <a:avLst/>
          </a:prstGeom>
        </p:spPr>
      </p:pic>
      <p:pic>
        <p:nvPicPr>
          <p:cNvPr id="12" name="图片 11" descr="图形用户界面, 应用程序, 图标&#10;&#10;描述已自动生成">
            <a:extLst>
              <a:ext uri="{FF2B5EF4-FFF2-40B4-BE49-F238E27FC236}">
                <a16:creationId xmlns:a16="http://schemas.microsoft.com/office/drawing/2014/main" id="{16D3C8C8-E8B7-30D6-A4C9-4D3F02C2A53F}"/>
              </a:ext>
            </a:extLst>
          </p:cNvPr>
          <p:cNvPicPr>
            <a:picLocks noChangeAspect="1"/>
          </p:cNvPicPr>
          <p:nvPr/>
        </p:nvPicPr>
        <p:blipFill>
          <a:blip r:embed="rId4"/>
          <a:stretch>
            <a:fillRect/>
          </a:stretch>
        </p:blipFill>
        <p:spPr>
          <a:xfrm>
            <a:off x="1053548" y="4291977"/>
            <a:ext cx="3505200" cy="1574800"/>
          </a:xfrm>
          <a:prstGeom prst="rect">
            <a:avLst/>
          </a:prstGeom>
        </p:spPr>
      </p:pic>
      <p:pic>
        <p:nvPicPr>
          <p:cNvPr id="14" name="图片 13" descr="卡通人物&#10;&#10;描述已自动生成">
            <a:extLst>
              <a:ext uri="{FF2B5EF4-FFF2-40B4-BE49-F238E27FC236}">
                <a16:creationId xmlns:a16="http://schemas.microsoft.com/office/drawing/2014/main" id="{FBB8A448-203B-F529-9570-378A2DF1E306}"/>
              </a:ext>
            </a:extLst>
          </p:cNvPr>
          <p:cNvPicPr>
            <a:picLocks noChangeAspect="1"/>
          </p:cNvPicPr>
          <p:nvPr/>
        </p:nvPicPr>
        <p:blipFill>
          <a:blip r:embed="rId5"/>
          <a:stretch>
            <a:fillRect/>
          </a:stretch>
        </p:blipFill>
        <p:spPr>
          <a:xfrm>
            <a:off x="6415156" y="4732306"/>
            <a:ext cx="1625600" cy="863600"/>
          </a:xfrm>
          <a:prstGeom prst="rect">
            <a:avLst/>
          </a:prstGeom>
        </p:spPr>
      </p:pic>
      <p:sp>
        <p:nvSpPr>
          <p:cNvPr id="16" name="左箭头 15">
            <a:extLst>
              <a:ext uri="{FF2B5EF4-FFF2-40B4-BE49-F238E27FC236}">
                <a16:creationId xmlns:a16="http://schemas.microsoft.com/office/drawing/2014/main" id="{E66128D2-C28A-3EA3-EE23-8F4E5E9CF3D1}"/>
              </a:ext>
            </a:extLst>
          </p:cNvPr>
          <p:cNvSpPr/>
          <p:nvPr/>
        </p:nvSpPr>
        <p:spPr>
          <a:xfrm>
            <a:off x="4899991" y="4969565"/>
            <a:ext cx="1196009" cy="367748"/>
          </a:xfrm>
          <a:prstGeom prst="lef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2570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47A84-C724-F613-8487-915E517D4D6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9022AB2-B27A-6852-0CE5-2BEC454453F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FFA069A-D1A9-FBF4-1DA9-73B3DD68880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612EC8F6-21BB-C41D-F847-E590E8B9C957}"/>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功能性需求</a:t>
            </a:r>
          </a:p>
        </p:txBody>
      </p:sp>
      <p:sp>
        <p:nvSpPr>
          <p:cNvPr id="5" name="日期占位符 4">
            <a:extLst>
              <a:ext uri="{FF2B5EF4-FFF2-40B4-BE49-F238E27FC236}">
                <a16:creationId xmlns:a16="http://schemas.microsoft.com/office/drawing/2014/main" id="{FAD9BE37-8E67-8054-683D-565546C077DC}"/>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6F07909D-E50A-0775-74C3-C236417F8405}"/>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54489564-0340-01D2-E8B6-344B17515F13}"/>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BC12127C-33DA-7279-608B-98FBAF486345}"/>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A62446C4-FFFC-1FA7-FC1B-B7B2E5332EC4}"/>
              </a:ext>
            </a:extLst>
          </p:cNvPr>
          <p:cNvSpPr txBox="1"/>
          <p:nvPr/>
        </p:nvSpPr>
        <p:spPr>
          <a:xfrm>
            <a:off x="641632" y="981340"/>
            <a:ext cx="10712165" cy="11350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系统的功能性需求是指满足系统需求需要提供的功能</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有时，功能需求也被称为“</a:t>
            </a:r>
            <a:r>
              <a:rPr lang="zh-CN" altLang="en-US" sz="2400" dirty="0">
                <a:solidFill>
                  <a:srgbClr val="850002"/>
                </a:solidFill>
                <a:effectLst/>
                <a:latin typeface="+mn-ea"/>
              </a:rPr>
              <a:t>行为需求</a:t>
            </a:r>
            <a:r>
              <a:rPr lang="zh-CN" altLang="en-US" sz="2400" dirty="0">
                <a:solidFill>
                  <a:srgbClr val="000000"/>
                </a:solidFill>
                <a:effectLst/>
                <a:latin typeface="+mn-ea"/>
              </a:rPr>
              <a:t>”</a:t>
            </a:r>
          </a:p>
        </p:txBody>
      </p:sp>
      <p:sp>
        <p:nvSpPr>
          <p:cNvPr id="10" name="文本框 9">
            <a:extLst>
              <a:ext uri="{FF2B5EF4-FFF2-40B4-BE49-F238E27FC236}">
                <a16:creationId xmlns:a16="http://schemas.microsoft.com/office/drawing/2014/main" id="{09E34D0D-3985-15FC-4724-59CB28FA9707}"/>
              </a:ext>
            </a:extLst>
          </p:cNvPr>
          <p:cNvSpPr txBox="1"/>
          <p:nvPr/>
        </p:nvSpPr>
        <p:spPr>
          <a:xfrm>
            <a:off x="641633" y="3546003"/>
            <a:ext cx="6874302" cy="1422890"/>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n-ea"/>
              </a:rPr>
              <a:t>例如：</a:t>
            </a:r>
            <a:r>
              <a:rPr lang="zh-CN" altLang="en-US" sz="2000" dirty="0">
                <a:solidFill>
                  <a:srgbClr val="6B0001"/>
                </a:solidFill>
                <a:latin typeface="+mn-ea"/>
              </a:rPr>
              <a:t>携程订票系统</a:t>
            </a:r>
            <a:r>
              <a:rPr lang="zh-CN" altLang="en-US" sz="2000" dirty="0">
                <a:solidFill>
                  <a:srgbClr val="6B0001"/>
                </a:solidFill>
                <a:effectLst/>
                <a:latin typeface="+mn-ea"/>
              </a:rPr>
              <a:t>的功能性需求</a:t>
            </a:r>
          </a:p>
          <a:p>
            <a:pPr>
              <a:lnSpc>
                <a:spcPct val="150000"/>
              </a:lnSpc>
            </a:pPr>
            <a:r>
              <a:rPr lang="en-US" altLang="zh-CN" sz="2000" dirty="0">
                <a:solidFill>
                  <a:srgbClr val="850002"/>
                </a:solidFill>
                <a:effectLst/>
                <a:latin typeface="+mn-ea"/>
              </a:rPr>
              <a:t>•</a:t>
            </a:r>
            <a:r>
              <a:rPr lang="zh-CN" altLang="en-US" sz="2000" dirty="0">
                <a:solidFill>
                  <a:srgbClr val="990000"/>
                </a:solidFill>
                <a:effectLst/>
                <a:latin typeface="+mn-ea"/>
              </a:rPr>
              <a:t> </a:t>
            </a:r>
            <a:r>
              <a:rPr lang="zh-CN" altLang="en-US" sz="2000" dirty="0">
                <a:solidFill>
                  <a:srgbClr val="850002"/>
                </a:solidFill>
                <a:effectLst/>
                <a:latin typeface="+mn-ea"/>
              </a:rPr>
              <a:t>订票系统需要提供一个在任何航班上预留座位的功能</a:t>
            </a:r>
          </a:p>
          <a:p>
            <a:pPr>
              <a:lnSpc>
                <a:spcPct val="150000"/>
              </a:lnSpc>
            </a:pPr>
            <a:r>
              <a:rPr lang="en-US" altLang="zh-CN" sz="2000" dirty="0">
                <a:solidFill>
                  <a:srgbClr val="850002"/>
                </a:solidFill>
                <a:effectLst/>
                <a:latin typeface="+mn-ea"/>
              </a:rPr>
              <a:t>•</a:t>
            </a:r>
            <a:r>
              <a:rPr lang="zh-CN" altLang="en-US" sz="2000" dirty="0">
                <a:solidFill>
                  <a:srgbClr val="990000"/>
                </a:solidFill>
                <a:effectLst/>
                <a:latin typeface="+mn-ea"/>
              </a:rPr>
              <a:t> </a:t>
            </a:r>
            <a:r>
              <a:rPr lang="zh-CN" altLang="en-US" sz="2000" dirty="0">
                <a:solidFill>
                  <a:srgbClr val="850002"/>
                </a:solidFill>
                <a:effectLst/>
                <a:latin typeface="+mn-ea"/>
              </a:rPr>
              <a:t>订票系统需要提供一个通过信用卡付费的功能</a:t>
            </a:r>
          </a:p>
        </p:txBody>
      </p:sp>
      <p:pic>
        <p:nvPicPr>
          <p:cNvPr id="11" name="图片 10" descr="图形用户界面&#10;&#10;低可信度描述已自动生成">
            <a:extLst>
              <a:ext uri="{FF2B5EF4-FFF2-40B4-BE49-F238E27FC236}">
                <a16:creationId xmlns:a16="http://schemas.microsoft.com/office/drawing/2014/main" id="{3B3D06C1-5851-188A-0F2C-28DF2CBF1F40}"/>
              </a:ext>
            </a:extLst>
          </p:cNvPr>
          <p:cNvPicPr>
            <a:picLocks noChangeAspect="1"/>
          </p:cNvPicPr>
          <p:nvPr/>
        </p:nvPicPr>
        <p:blipFill>
          <a:blip r:embed="rId3"/>
          <a:stretch>
            <a:fillRect/>
          </a:stretch>
        </p:blipFill>
        <p:spPr>
          <a:xfrm>
            <a:off x="7721107" y="2623195"/>
            <a:ext cx="4368800" cy="2971800"/>
          </a:xfrm>
          <a:prstGeom prst="rect">
            <a:avLst/>
          </a:prstGeom>
        </p:spPr>
      </p:pic>
    </p:spTree>
    <p:extLst>
      <p:ext uri="{BB962C8B-B14F-4D97-AF65-F5344CB8AC3E}">
        <p14:creationId xmlns:p14="http://schemas.microsoft.com/office/powerpoint/2010/main" val="3487273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396A5-49C7-9460-256B-34C3E677D41D}"/>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E26A67A-5FD0-FA7F-7861-B0AA8FC598C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3258ECC-DAD4-E8EE-5211-F26DC2E1722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F31D210-B453-56AC-690A-489A68C63CE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非功能性需求（</a:t>
            </a:r>
            <a:r>
              <a:rPr kumimoji="1" lang="en-US" altLang="zh-CN" sz="3100" dirty="0">
                <a:latin typeface="Microsoft YaHei" panose="020B0503020204020204" pitchFamily="34" charset="-122"/>
                <a:ea typeface="Microsoft YaHei" panose="020B0503020204020204" pitchFamily="34" charset="-122"/>
              </a:rPr>
              <a:t>Non-functional</a:t>
            </a:r>
            <a:r>
              <a:rPr kumimoji="1" lang="zh-CN" altLang="en-US" sz="3100" dirty="0">
                <a:latin typeface="Microsoft YaHei" panose="020B0503020204020204" pitchFamily="34" charset="-122"/>
                <a:ea typeface="Microsoft YaHei" panose="020B0503020204020204" pitchFamily="34" charset="-122"/>
              </a:rPr>
              <a:t> </a:t>
            </a:r>
            <a:r>
              <a:rPr kumimoji="1" lang="en-US" altLang="zh-CN" sz="3100" dirty="0">
                <a:latin typeface="Microsoft YaHei" panose="020B0503020204020204" pitchFamily="34" charset="-122"/>
                <a:ea typeface="Microsoft YaHei" panose="020B0503020204020204" pitchFamily="34" charset="-122"/>
              </a:rPr>
              <a:t>Requirements</a:t>
            </a:r>
            <a:r>
              <a:rPr kumimoji="1" lang="zh-CN" altLang="en-US" sz="3100" dirty="0">
                <a:latin typeface="Microsoft YaHei" panose="020B0503020204020204" pitchFamily="34" charset="-122"/>
                <a:ea typeface="Microsoft YaHei" panose="020B0503020204020204" pitchFamily="34" charset="-122"/>
              </a:rPr>
              <a:t>，</a:t>
            </a:r>
            <a:r>
              <a:rPr kumimoji="1" lang="en-US" altLang="zh-CN" sz="3100" dirty="0">
                <a:latin typeface="Microsoft YaHei" panose="020B0503020204020204" pitchFamily="34" charset="-122"/>
                <a:ea typeface="Microsoft YaHei" panose="020B0503020204020204" pitchFamily="34" charset="-122"/>
              </a:rPr>
              <a:t>NFRs</a:t>
            </a:r>
            <a:r>
              <a:rPr kumimoji="1" lang="zh-CN" altLang="en-US" sz="4000" dirty="0">
                <a:latin typeface="Microsoft YaHei" panose="020B0503020204020204" pitchFamily="34" charset="-122"/>
                <a:ea typeface="Microsoft YaHei" panose="020B0503020204020204" pitchFamily="34" charset="-122"/>
              </a:rPr>
              <a:t>）</a:t>
            </a:r>
          </a:p>
        </p:txBody>
      </p:sp>
      <p:sp>
        <p:nvSpPr>
          <p:cNvPr id="5" name="日期占位符 4">
            <a:extLst>
              <a:ext uri="{FF2B5EF4-FFF2-40B4-BE49-F238E27FC236}">
                <a16:creationId xmlns:a16="http://schemas.microsoft.com/office/drawing/2014/main" id="{EDFFF52A-143E-8A77-9BA2-3CF4190B0BBB}"/>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A4F1A201-87E3-8739-D8B2-05EE3CA78224}"/>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2D21957E-1C10-C8E3-3F12-C98770A5403C}"/>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B2E62D7E-3FB8-C990-E4D4-919863C17972}"/>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4C7A82D3-0306-930C-8957-96C84C59C228}"/>
              </a:ext>
            </a:extLst>
          </p:cNvPr>
          <p:cNvSpPr txBox="1"/>
          <p:nvPr/>
        </p:nvSpPr>
        <p:spPr>
          <a:xfrm>
            <a:off x="641632" y="981340"/>
            <a:ext cx="10712165" cy="11350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非功能性需求定义软件系统以及软件开发过程为满足系统功能需求要满足的其他约束条件</a:t>
            </a:r>
          </a:p>
        </p:txBody>
      </p:sp>
      <p:pic>
        <p:nvPicPr>
          <p:cNvPr id="12" name="图片 11" descr="日程表&#10;&#10;低可信度描述已自动生成">
            <a:extLst>
              <a:ext uri="{FF2B5EF4-FFF2-40B4-BE49-F238E27FC236}">
                <a16:creationId xmlns:a16="http://schemas.microsoft.com/office/drawing/2014/main" id="{2FFE50EC-B577-92C8-565A-C59060F7984B}"/>
              </a:ext>
            </a:extLst>
          </p:cNvPr>
          <p:cNvPicPr>
            <a:picLocks noChangeAspect="1"/>
          </p:cNvPicPr>
          <p:nvPr/>
        </p:nvPicPr>
        <p:blipFill>
          <a:blip r:embed="rId3"/>
          <a:stretch>
            <a:fillRect/>
          </a:stretch>
        </p:blipFill>
        <p:spPr>
          <a:xfrm>
            <a:off x="952571" y="2383504"/>
            <a:ext cx="10090286" cy="3493156"/>
          </a:xfrm>
          <a:prstGeom prst="rect">
            <a:avLst/>
          </a:prstGeom>
        </p:spPr>
      </p:pic>
    </p:spTree>
    <p:extLst>
      <p:ext uri="{BB962C8B-B14F-4D97-AF65-F5344CB8AC3E}">
        <p14:creationId xmlns:p14="http://schemas.microsoft.com/office/powerpoint/2010/main" val="4097036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1BD95-CA50-6321-68D5-59E184E3115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F97403F-1610-9320-B298-11C92FED8AF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2D9751C-4D2D-3578-EEEB-50D35BA7B5F0}"/>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C58D024-1EF0-8606-2C9D-4A4806B7E49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质量需求</a:t>
            </a:r>
          </a:p>
        </p:txBody>
      </p:sp>
      <p:sp>
        <p:nvSpPr>
          <p:cNvPr id="5" name="日期占位符 4">
            <a:extLst>
              <a:ext uri="{FF2B5EF4-FFF2-40B4-BE49-F238E27FC236}">
                <a16:creationId xmlns:a16="http://schemas.microsoft.com/office/drawing/2014/main" id="{400C8EEE-92C2-72E7-0C3A-8FF6EB7DF6B0}"/>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3E19B448-27AC-8206-678E-02AF51ABEEEE}"/>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E4FC68B4-EFCA-2B04-07FD-38CC13E36677}"/>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327D078D-A00F-C79B-982D-1D70338F56D9}"/>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AEB8615A-09B8-674C-6FA6-30A7C61F53D0}"/>
              </a:ext>
            </a:extLst>
          </p:cNvPr>
          <p:cNvSpPr txBox="1"/>
          <p:nvPr/>
        </p:nvSpPr>
        <p:spPr>
          <a:xfrm>
            <a:off x="641632" y="981340"/>
            <a:ext cx="10712165" cy="1689052"/>
          </a:xfrm>
          <a:prstGeom prst="rect">
            <a:avLst/>
          </a:prstGeom>
          <a:noFill/>
        </p:spPr>
        <p:txBody>
          <a:bodyPr wrap="square" rtlCol="0">
            <a:spAutoFit/>
          </a:bodyPr>
          <a:lstStyle/>
          <a:p>
            <a:pPr>
              <a:lnSpc>
                <a:spcPct val="150000"/>
              </a:lnSpc>
            </a:pPr>
            <a:r>
              <a:rPr lang="en-US" altLang="zh-CN" sz="2400" dirty="0">
                <a:solidFill>
                  <a:srgbClr val="000000"/>
                </a:solidFill>
                <a:effectLst/>
                <a:latin typeface="+mn-ea"/>
              </a:rPr>
              <a:t>•</a:t>
            </a:r>
            <a:r>
              <a:rPr lang="zh-CN" altLang="en-US" sz="2400" dirty="0">
                <a:solidFill>
                  <a:srgbClr val="000000"/>
                </a:solidFill>
                <a:effectLst/>
                <a:latin typeface="+mn-ea"/>
              </a:rPr>
              <a:t> 质量需求描述软件系统正常工作时需要满足的额外的、与质量相关的要求</a:t>
            </a:r>
          </a:p>
          <a:p>
            <a:pPr>
              <a:lnSpc>
                <a:spcPct val="150000"/>
              </a:lnSpc>
            </a:pPr>
            <a:r>
              <a:rPr lang="en-US" altLang="zh-CN" sz="2400" dirty="0">
                <a:solidFill>
                  <a:srgbClr val="000000"/>
                </a:solidFill>
                <a:effectLst/>
                <a:latin typeface="+mn-ea"/>
              </a:rPr>
              <a:t>•</a:t>
            </a:r>
            <a:r>
              <a:rPr lang="zh-CN" altLang="en-US" sz="2400" dirty="0">
                <a:solidFill>
                  <a:srgbClr val="000000"/>
                </a:solidFill>
                <a:effectLst/>
                <a:latin typeface="+mn-ea"/>
              </a:rPr>
              <a:t> 在软件工程文献中，也称之为“</a:t>
            </a:r>
            <a:r>
              <a:rPr lang="zh-CN" altLang="en-US" sz="2400" dirty="0">
                <a:solidFill>
                  <a:srgbClr val="FB0007"/>
                </a:solidFill>
                <a:effectLst/>
                <a:latin typeface="+mn-ea"/>
              </a:rPr>
              <a:t>质量属性</a:t>
            </a:r>
            <a:r>
              <a:rPr lang="zh-CN" altLang="en-US" sz="2400" dirty="0">
                <a:solidFill>
                  <a:srgbClr val="000000"/>
                </a:solidFill>
                <a:effectLst/>
                <a:latin typeface="+mn-ea"/>
              </a:rPr>
              <a:t>”。</a:t>
            </a:r>
          </a:p>
          <a:p>
            <a:pPr>
              <a:lnSpc>
                <a:spcPct val="150000"/>
              </a:lnSpc>
            </a:pPr>
            <a:r>
              <a:rPr lang="en-US" altLang="zh-CN" sz="2400" dirty="0">
                <a:solidFill>
                  <a:srgbClr val="000000"/>
                </a:solidFill>
                <a:effectLst/>
                <a:latin typeface="+mn-ea"/>
              </a:rPr>
              <a:t>•</a:t>
            </a:r>
            <a:r>
              <a:rPr lang="zh-CN" altLang="en-US" sz="2400" dirty="0">
                <a:solidFill>
                  <a:srgbClr val="000000"/>
                </a:solidFill>
                <a:effectLst/>
                <a:latin typeface="+mn-ea"/>
              </a:rPr>
              <a:t> 它应答的是关于 “</a:t>
            </a:r>
            <a:r>
              <a:rPr lang="zh-CN" altLang="en-US" sz="2400" dirty="0">
                <a:solidFill>
                  <a:srgbClr val="6B0001"/>
                </a:solidFill>
                <a:effectLst/>
                <a:latin typeface="+mn-ea"/>
              </a:rPr>
              <a:t>提供的服务好到何种程度</a:t>
            </a:r>
            <a:r>
              <a:rPr lang="zh-CN" altLang="en-US" sz="2400" dirty="0">
                <a:solidFill>
                  <a:srgbClr val="000000"/>
                </a:solidFill>
                <a:effectLst/>
                <a:latin typeface="+mn-ea"/>
              </a:rPr>
              <a:t>”的问题 （</a:t>
            </a:r>
            <a:r>
              <a:rPr lang="en-US" altLang="zh-CN" sz="2400" dirty="0">
                <a:solidFill>
                  <a:srgbClr val="000000"/>
                </a:solidFill>
                <a:effectLst/>
                <a:latin typeface="+mn-ea"/>
              </a:rPr>
              <a:t>How well</a:t>
            </a:r>
            <a:r>
              <a:rPr lang="zh-CN" altLang="en-US" sz="2400" dirty="0">
                <a:solidFill>
                  <a:srgbClr val="000000"/>
                </a:solidFill>
                <a:effectLst/>
                <a:latin typeface="+mn-ea"/>
              </a:rPr>
              <a:t>）</a:t>
            </a:r>
            <a:endParaRPr lang="en-US" altLang="zh-CN" sz="2400" dirty="0">
              <a:solidFill>
                <a:srgbClr val="000000"/>
              </a:solidFill>
              <a:effectLst/>
              <a:latin typeface="+mn-ea"/>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517676B-2027-74E1-AD49-E79DCC33350F}"/>
                  </a:ext>
                </a:extLst>
              </p:cNvPr>
              <p:cNvSpPr txBox="1"/>
              <p:nvPr/>
            </p:nvSpPr>
            <p:spPr>
              <a:xfrm>
                <a:off x="641632" y="3118788"/>
                <a:ext cx="8253792" cy="2807885"/>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n-ea"/>
                  </a:rPr>
                  <a:t>例如：</a:t>
                </a:r>
                <a:endParaRPr lang="en-US" altLang="zh-CN" sz="2000" dirty="0">
                  <a:solidFill>
                    <a:srgbClr val="000000"/>
                  </a:solidFill>
                  <a:effectLst/>
                  <a:latin typeface="+mn-ea"/>
                </a:endParaRPr>
              </a:p>
              <a:p>
                <a:pPr>
                  <a:lnSpc>
                    <a:spcPct val="150000"/>
                  </a:lnSpc>
                </a:pPr>
                <a:r>
                  <a:rPr lang="en-US" altLang="zh-CN" sz="2000" dirty="0">
                    <a:solidFill>
                      <a:srgbClr val="850002"/>
                    </a:solidFill>
                    <a:effectLst/>
                    <a:latin typeface="+mn-ea"/>
                  </a:rPr>
                  <a:t>• </a:t>
                </a:r>
                <a:r>
                  <a:rPr lang="zh-CN" altLang="en-US" sz="2000" dirty="0">
                    <a:solidFill>
                      <a:srgbClr val="850002"/>
                    </a:solidFill>
                    <a:effectLst/>
                    <a:latin typeface="+mn-ea"/>
                  </a:rPr>
                  <a:t>订票系统的用户界面要满足用户选择出发和终到站的过程不能超过四次按键</a:t>
                </a:r>
              </a:p>
              <a:p>
                <a:pPr>
                  <a:lnSpc>
                    <a:spcPct val="150000"/>
                  </a:lnSpc>
                </a:pPr>
                <a:r>
                  <a:rPr lang="en-US" altLang="zh-CN" sz="2000" dirty="0">
                    <a:solidFill>
                      <a:srgbClr val="850002"/>
                    </a:solidFill>
                    <a:effectLst/>
                    <a:latin typeface="+mn-ea"/>
                  </a:rPr>
                  <a:t>• </a:t>
                </a:r>
                <a:r>
                  <a:rPr lang="zh-CN" altLang="en-US" sz="2000" dirty="0">
                    <a:solidFill>
                      <a:srgbClr val="850002"/>
                    </a:solidFill>
                    <a:effectLst/>
                    <a:latin typeface="+mn-ea"/>
                  </a:rPr>
                  <a:t>订票系统的订票请求响应时间要小于</a:t>
                </a:r>
                <a:r>
                  <a:rPr lang="en-US" altLang="zh-CN" sz="2000" dirty="0">
                    <a:solidFill>
                      <a:srgbClr val="850002"/>
                    </a:solidFill>
                    <a:effectLst/>
                    <a:latin typeface="+mn-ea"/>
                  </a:rPr>
                  <a:t>1</a:t>
                </a:r>
                <a:r>
                  <a:rPr lang="zh-CN" altLang="en-US" sz="2000" dirty="0">
                    <a:solidFill>
                      <a:srgbClr val="850002"/>
                    </a:solidFill>
                    <a:effectLst/>
                    <a:latin typeface="+mn-ea"/>
                  </a:rPr>
                  <a:t>分钟</a:t>
                </a:r>
              </a:p>
              <a:p>
                <a:pPr>
                  <a:lnSpc>
                    <a:spcPct val="150000"/>
                  </a:lnSpc>
                </a:pPr>
                <a:r>
                  <a:rPr lang="en-US" altLang="zh-CN" sz="2000" dirty="0">
                    <a:solidFill>
                      <a:srgbClr val="850002"/>
                    </a:solidFill>
                    <a:effectLst/>
                    <a:latin typeface="+mn-ea"/>
                  </a:rPr>
                  <a:t>• </a:t>
                </a:r>
                <a:r>
                  <a:rPr lang="zh-CN" altLang="en-US" sz="2000" dirty="0">
                    <a:solidFill>
                      <a:srgbClr val="850002"/>
                    </a:solidFill>
                    <a:effectLst/>
                    <a:latin typeface="+mn-ea"/>
                  </a:rPr>
                  <a:t>图书馆的黑名单应随时响应馆员的查询操作</a:t>
                </a:r>
              </a:p>
              <a:p>
                <a:pPr>
                  <a:lnSpc>
                    <a:spcPct val="150000"/>
                  </a:lnSpc>
                </a:pPr>
                <a:r>
                  <a:rPr lang="en-US" altLang="zh-CN" sz="2000" dirty="0">
                    <a:solidFill>
                      <a:srgbClr val="850002"/>
                    </a:solidFill>
                    <a:effectLst/>
                    <a:latin typeface="+mn-ea"/>
                  </a:rPr>
                  <a:t>• </a:t>
                </a:r>
                <a:r>
                  <a:rPr lang="zh-CN" altLang="en-US" sz="2000" dirty="0">
                    <a:solidFill>
                      <a:srgbClr val="850002"/>
                    </a:solidFill>
                    <a:effectLst/>
                    <a:latin typeface="+mn-ea"/>
                  </a:rPr>
                  <a:t>列车加速控制软件的平均无故障时间是</a:t>
                </a:r>
                <a14:m>
                  <m:oMath xmlns:m="http://schemas.openxmlformats.org/officeDocument/2006/math">
                    <m:sSup>
                      <m:sSupPr>
                        <m:ctrlPr>
                          <a:rPr lang="en-US" altLang="zh-CN" sz="2000" b="0" i="1" smtClean="0">
                            <a:solidFill>
                              <a:srgbClr val="850002"/>
                            </a:solidFill>
                            <a:effectLst/>
                            <a:latin typeface="Cambria Math" panose="02040503050406030204" pitchFamily="18" charset="0"/>
                          </a:rPr>
                        </m:ctrlPr>
                      </m:sSupPr>
                      <m:e>
                        <m:r>
                          <a:rPr lang="en-US" altLang="zh-CN" sz="2000" b="0" i="1" smtClean="0">
                            <a:solidFill>
                              <a:srgbClr val="850002"/>
                            </a:solidFill>
                            <a:effectLst/>
                            <a:latin typeface="Cambria Math" panose="02040503050406030204" pitchFamily="18" charset="0"/>
                          </a:rPr>
                          <m:t>10</m:t>
                        </m:r>
                      </m:e>
                      <m:sup>
                        <m:r>
                          <a:rPr lang="en-US" altLang="zh-CN" sz="2000" b="0" i="1" smtClean="0">
                            <a:solidFill>
                              <a:srgbClr val="850002"/>
                            </a:solidFill>
                            <a:effectLst/>
                            <a:latin typeface="Cambria Math" panose="02040503050406030204" pitchFamily="18" charset="0"/>
                          </a:rPr>
                          <m:t>9</m:t>
                        </m:r>
                      </m:sup>
                    </m:sSup>
                  </m:oMath>
                </a14:m>
                <a:r>
                  <a:rPr lang="zh-CN" altLang="en-US" sz="2000" dirty="0">
                    <a:solidFill>
                      <a:srgbClr val="850002"/>
                    </a:solidFill>
                    <a:effectLst/>
                    <a:latin typeface="+mn-ea"/>
                  </a:rPr>
                  <a:t>小时</a:t>
                </a:r>
              </a:p>
            </p:txBody>
          </p:sp>
        </mc:Choice>
        <mc:Fallback>
          <p:sp>
            <p:nvSpPr>
              <p:cNvPr id="8" name="文本框 7">
                <a:extLst>
                  <a:ext uri="{FF2B5EF4-FFF2-40B4-BE49-F238E27FC236}">
                    <a16:creationId xmlns:a16="http://schemas.microsoft.com/office/drawing/2014/main" id="{D517676B-2027-74E1-AD49-E79DCC33350F}"/>
                  </a:ext>
                </a:extLst>
              </p:cNvPr>
              <p:cNvSpPr txBox="1">
                <a:spLocks noRot="1" noChangeAspect="1" noMove="1" noResize="1" noEditPoints="1" noAdjustHandles="1" noChangeArrowheads="1" noChangeShapeType="1" noTextEdit="1"/>
              </p:cNvSpPr>
              <p:nvPr/>
            </p:nvSpPr>
            <p:spPr>
              <a:xfrm>
                <a:off x="641632" y="3118788"/>
                <a:ext cx="8253792" cy="2807885"/>
              </a:xfrm>
              <a:prstGeom prst="rect">
                <a:avLst/>
              </a:prstGeom>
              <a:blipFill>
                <a:blip r:embed="rId3"/>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pic>
        <p:nvPicPr>
          <p:cNvPr id="11" name="图片 10" descr="图标&#10;&#10;描述已自动生成">
            <a:extLst>
              <a:ext uri="{FF2B5EF4-FFF2-40B4-BE49-F238E27FC236}">
                <a16:creationId xmlns:a16="http://schemas.microsoft.com/office/drawing/2014/main" id="{DC2515F0-C7FC-F4C8-3973-271B35A9C62B}"/>
              </a:ext>
            </a:extLst>
          </p:cNvPr>
          <p:cNvPicPr>
            <a:picLocks noChangeAspect="1"/>
          </p:cNvPicPr>
          <p:nvPr/>
        </p:nvPicPr>
        <p:blipFill>
          <a:blip r:embed="rId4"/>
          <a:stretch>
            <a:fillRect/>
          </a:stretch>
        </p:blipFill>
        <p:spPr>
          <a:xfrm>
            <a:off x="9305401" y="3538783"/>
            <a:ext cx="2565400" cy="2070100"/>
          </a:xfrm>
          <a:prstGeom prst="rect">
            <a:avLst/>
          </a:prstGeom>
        </p:spPr>
      </p:pic>
    </p:spTree>
    <p:extLst>
      <p:ext uri="{BB962C8B-B14F-4D97-AF65-F5344CB8AC3E}">
        <p14:creationId xmlns:p14="http://schemas.microsoft.com/office/powerpoint/2010/main" val="1962724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FC25-519A-6767-2EA5-05617A6E4C78}"/>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D693F85-195F-1DCC-859D-ED022767E61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D8BB060-39B5-1074-AA59-62FBFEFD9AC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65357C1E-1A11-3881-1220-130903E25745}"/>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依从性需求</a:t>
            </a:r>
          </a:p>
        </p:txBody>
      </p:sp>
      <p:sp>
        <p:nvSpPr>
          <p:cNvPr id="5" name="日期占位符 4">
            <a:extLst>
              <a:ext uri="{FF2B5EF4-FFF2-40B4-BE49-F238E27FC236}">
                <a16:creationId xmlns:a16="http://schemas.microsoft.com/office/drawing/2014/main" id="{2569D456-7453-60D6-7DB5-9CD10FE62390}"/>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4A80C996-65A4-D6ED-12F0-BCBCD7323CFE}"/>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07301918-9C88-B182-F6BC-AE76837BD513}"/>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5D7051E6-607C-80B9-CDCD-972FBE43A854}"/>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28D22C91-EE28-1AD6-C601-49B128232645}"/>
              </a:ext>
            </a:extLst>
          </p:cNvPr>
          <p:cNvSpPr txBox="1"/>
          <p:nvPr/>
        </p:nvSpPr>
        <p:spPr>
          <a:xfrm>
            <a:off x="641632" y="981340"/>
            <a:ext cx="10712165" cy="11350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icrosoft YaHei" panose="020B0503020204020204" pitchFamily="34" charset="-122"/>
                <a:ea typeface="Microsoft YaHei" panose="020B0503020204020204" pitchFamily="34" charset="-122"/>
              </a:rPr>
              <a:t>依从性需求着重描述软件对国家法律、国际公约、社交法则、文化与政治习惯、标准等环境约束的满足要求</a:t>
            </a:r>
          </a:p>
        </p:txBody>
      </p:sp>
      <p:sp>
        <p:nvSpPr>
          <p:cNvPr id="8" name="文本框 7">
            <a:extLst>
              <a:ext uri="{FF2B5EF4-FFF2-40B4-BE49-F238E27FC236}">
                <a16:creationId xmlns:a16="http://schemas.microsoft.com/office/drawing/2014/main" id="{BDF44FAD-3C06-BEF8-7652-2657231F2019}"/>
              </a:ext>
            </a:extLst>
          </p:cNvPr>
          <p:cNvSpPr txBox="1"/>
          <p:nvPr/>
        </p:nvSpPr>
        <p:spPr>
          <a:xfrm>
            <a:off x="641632" y="2985102"/>
            <a:ext cx="6895510" cy="2346220"/>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n-ea"/>
              </a:rPr>
              <a:t>例如：</a:t>
            </a:r>
            <a:endParaRPr lang="en-US" altLang="zh-CN" sz="20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850002"/>
                </a:solidFill>
                <a:latin typeface="+mn-ea"/>
              </a:rPr>
              <a:t>两列火车间的最小间距应满足国际铁路运输安全规范中的最坏情况停车距离</a:t>
            </a:r>
          </a:p>
          <a:p>
            <a:pPr marL="342900" indent="-342900">
              <a:lnSpc>
                <a:spcPct val="150000"/>
              </a:lnSpc>
              <a:buFont typeface="Arial" panose="020B0604020202020204" pitchFamily="34" charset="0"/>
              <a:buChar char="•"/>
            </a:pPr>
            <a:r>
              <a:rPr lang="zh-CN" altLang="en-US" sz="2000" dirty="0">
                <a:solidFill>
                  <a:srgbClr val="850002"/>
                </a:solidFill>
                <a:latin typeface="+mn-ea"/>
              </a:rPr>
              <a:t>会议调度系统在缺省情况下，要排除目标市场所在地区的公众假期</a:t>
            </a:r>
          </a:p>
        </p:txBody>
      </p:sp>
      <p:pic>
        <p:nvPicPr>
          <p:cNvPr id="12" name="图片 11" descr="卡通人物&#10;&#10;低可信度描述已自动生成">
            <a:extLst>
              <a:ext uri="{FF2B5EF4-FFF2-40B4-BE49-F238E27FC236}">
                <a16:creationId xmlns:a16="http://schemas.microsoft.com/office/drawing/2014/main" id="{BA33F3C4-56CE-106F-895C-3196502F21AA}"/>
              </a:ext>
            </a:extLst>
          </p:cNvPr>
          <p:cNvPicPr>
            <a:picLocks noChangeAspect="1"/>
          </p:cNvPicPr>
          <p:nvPr/>
        </p:nvPicPr>
        <p:blipFill>
          <a:blip r:embed="rId3"/>
          <a:stretch>
            <a:fillRect/>
          </a:stretch>
        </p:blipFill>
        <p:spPr>
          <a:xfrm>
            <a:off x="7950199" y="3161953"/>
            <a:ext cx="3822700" cy="2362200"/>
          </a:xfrm>
          <a:prstGeom prst="rect">
            <a:avLst/>
          </a:prstGeom>
        </p:spPr>
      </p:pic>
    </p:spTree>
    <p:extLst>
      <p:ext uri="{BB962C8B-B14F-4D97-AF65-F5344CB8AC3E}">
        <p14:creationId xmlns:p14="http://schemas.microsoft.com/office/powerpoint/2010/main" val="1839632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39D5A-DE41-B549-5326-ADE3BA13736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BC907C0-24FA-2CD3-81A3-7EADC5387CA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36E8C63-A428-79FA-FA1E-5D1BA8A668F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0C784362-6B21-EA11-229C-51DB2B097610}"/>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体系结构设计需求</a:t>
            </a:r>
          </a:p>
        </p:txBody>
      </p:sp>
      <p:sp>
        <p:nvSpPr>
          <p:cNvPr id="5" name="日期占位符 4">
            <a:extLst>
              <a:ext uri="{FF2B5EF4-FFF2-40B4-BE49-F238E27FC236}">
                <a16:creationId xmlns:a16="http://schemas.microsoft.com/office/drawing/2014/main" id="{4EE362E6-2DCF-7462-6D0F-C8EE2CC76CD3}"/>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56888C22-4929-2546-6715-894EA9CEF039}"/>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91B4E874-34A0-B75B-AFE2-C49C30FA1BA3}"/>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64ADF18A-0B6E-CECA-3A7C-C1A11BD8582D}"/>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771FE5B5-B7DD-6D20-D666-C8DE61FB3F24}"/>
              </a:ext>
            </a:extLst>
          </p:cNvPr>
          <p:cNvSpPr txBox="1"/>
          <p:nvPr/>
        </p:nvSpPr>
        <p:spPr>
          <a:xfrm>
            <a:off x="641633" y="981340"/>
            <a:ext cx="7437048" cy="4746877"/>
          </a:xfrm>
          <a:prstGeom prst="rect">
            <a:avLst/>
          </a:prstGeom>
          <a:noFill/>
        </p:spPr>
        <p:txBody>
          <a:bodyPr wrap="square" rtlCol="0">
            <a:spAutoFit/>
          </a:bodyPr>
          <a:lstStyle/>
          <a:p>
            <a:pPr>
              <a:lnSpc>
                <a:spcPct val="150000"/>
              </a:lnSpc>
            </a:pPr>
            <a:r>
              <a:rPr lang="zh-CN" altLang="en-US" sz="2400" dirty="0">
                <a:solidFill>
                  <a:srgbClr val="000000"/>
                </a:solidFill>
                <a:effectLst/>
                <a:latin typeface="+mn-ea"/>
              </a:rPr>
              <a:t>体系结构设计需求定义系统环境对待设计系统在结构上的约束</a:t>
            </a:r>
          </a:p>
          <a:p>
            <a:pPr marL="342900" indent="-342900">
              <a:lnSpc>
                <a:spcPct val="150000"/>
              </a:lnSpc>
              <a:buFont typeface="Arial" panose="020B0604020202020204" pitchFamily="34" charset="0"/>
              <a:buChar char="•"/>
            </a:pPr>
            <a:r>
              <a:rPr lang="zh-CN" altLang="en-US" sz="2000" dirty="0">
                <a:solidFill>
                  <a:srgbClr val="C00000"/>
                </a:solidFill>
                <a:effectLst/>
                <a:latin typeface="+mn-ea"/>
              </a:rPr>
              <a:t>分布式约束</a:t>
            </a:r>
            <a:r>
              <a:rPr lang="zh-CN" altLang="en-US" sz="2000" dirty="0">
                <a:solidFill>
                  <a:srgbClr val="000000"/>
                </a:solidFill>
                <a:effectLst/>
                <a:latin typeface="+mn-ea"/>
              </a:rPr>
              <a:t>：要求软件系统组件满足目标组织由于地理自然分布导致的对系统设备节点的分布要求，以及数据的分布式存储与处理要求</a:t>
            </a:r>
          </a:p>
          <a:p>
            <a:pPr>
              <a:lnSpc>
                <a:spcPct val="150000"/>
              </a:lnSpc>
            </a:pPr>
            <a:r>
              <a:rPr lang="zh-CN" altLang="en-US" sz="2000" dirty="0">
                <a:solidFill>
                  <a:srgbClr val="000000"/>
                </a:solidFill>
                <a:effectLst/>
                <a:latin typeface="+mn-ea"/>
              </a:rPr>
              <a:t> </a:t>
            </a:r>
            <a:r>
              <a:rPr lang="zh-CN" altLang="en-US" dirty="0">
                <a:solidFill>
                  <a:srgbClr val="000000"/>
                </a:solidFill>
                <a:effectLst/>
                <a:latin typeface="+mn-ea"/>
              </a:rPr>
              <a:t>例如：</a:t>
            </a:r>
            <a:r>
              <a:rPr lang="zh-CN" altLang="en-US" dirty="0">
                <a:solidFill>
                  <a:srgbClr val="00B050"/>
                </a:solidFill>
                <a:effectLst/>
                <a:latin typeface="+mn-ea"/>
              </a:rPr>
              <a:t>会议调度系统应与分布在世界各地的参会者的邮件服务系统和电子</a:t>
            </a:r>
          </a:p>
          <a:p>
            <a:pPr>
              <a:lnSpc>
                <a:spcPct val="150000"/>
              </a:lnSpc>
            </a:pPr>
            <a:r>
              <a:rPr lang="zh-CN" altLang="en-US" dirty="0">
                <a:solidFill>
                  <a:srgbClr val="00B050"/>
                </a:solidFill>
                <a:effectLst/>
                <a:latin typeface="+mn-ea"/>
              </a:rPr>
              <a:t>日程管理系统协同工作</a:t>
            </a:r>
          </a:p>
          <a:p>
            <a:pPr marL="342900" indent="-342900">
              <a:lnSpc>
                <a:spcPct val="150000"/>
              </a:lnSpc>
              <a:buFont typeface="Arial" panose="020B0604020202020204" pitchFamily="34" charset="0"/>
              <a:buChar char="•"/>
            </a:pPr>
            <a:r>
              <a:rPr lang="zh-CN" altLang="en-US" sz="2000" dirty="0">
                <a:solidFill>
                  <a:srgbClr val="C00000"/>
                </a:solidFill>
                <a:effectLst/>
                <a:latin typeface="+mn-ea"/>
              </a:rPr>
              <a:t>安装约束</a:t>
            </a:r>
            <a:r>
              <a:rPr lang="zh-CN" altLang="en-US" sz="2000" dirty="0">
                <a:solidFill>
                  <a:srgbClr val="000000"/>
                </a:solidFill>
                <a:effectLst/>
                <a:latin typeface="+mn-ea"/>
              </a:rPr>
              <a:t>：要求软件系统能够在目标实现环境下正常运行</a:t>
            </a:r>
          </a:p>
          <a:p>
            <a:pPr>
              <a:lnSpc>
                <a:spcPct val="150000"/>
              </a:lnSpc>
            </a:pPr>
            <a:r>
              <a:rPr lang="zh-CN" altLang="en-US" sz="2000" dirty="0">
                <a:solidFill>
                  <a:srgbClr val="000000"/>
                </a:solidFill>
                <a:effectLst/>
                <a:latin typeface="+mn-ea"/>
              </a:rPr>
              <a:t> </a:t>
            </a:r>
            <a:r>
              <a:rPr lang="zh-CN" altLang="en-US" dirty="0">
                <a:solidFill>
                  <a:srgbClr val="000000"/>
                </a:solidFill>
                <a:effectLst/>
                <a:latin typeface="+mn-ea"/>
              </a:rPr>
              <a:t>例如：</a:t>
            </a:r>
            <a:r>
              <a:rPr lang="zh-CN" altLang="en-US" dirty="0">
                <a:solidFill>
                  <a:srgbClr val="00B050"/>
                </a:solidFill>
                <a:effectLst/>
                <a:latin typeface="+mn-ea"/>
              </a:rPr>
              <a:t>会议调度系统应在微软</a:t>
            </a:r>
            <a:r>
              <a:rPr lang="en-US" altLang="zh-CN" dirty="0">
                <a:solidFill>
                  <a:srgbClr val="00B050"/>
                </a:solidFill>
                <a:effectLst/>
                <a:latin typeface="+mn-ea"/>
              </a:rPr>
              <a:t>Window 8 </a:t>
            </a:r>
            <a:r>
              <a:rPr lang="zh-CN" altLang="en-US" dirty="0">
                <a:solidFill>
                  <a:srgbClr val="00B050"/>
                </a:solidFill>
                <a:effectLst/>
                <a:latin typeface="+mn-ea"/>
              </a:rPr>
              <a:t>和 </a:t>
            </a:r>
            <a:r>
              <a:rPr lang="en-US" altLang="zh-CN" dirty="0">
                <a:solidFill>
                  <a:srgbClr val="00B050"/>
                </a:solidFill>
                <a:effectLst/>
                <a:latin typeface="+mn-ea"/>
              </a:rPr>
              <a:t>Mac OS 10.10</a:t>
            </a:r>
            <a:r>
              <a:rPr lang="zh-CN" altLang="en-US" dirty="0">
                <a:solidFill>
                  <a:srgbClr val="00B050"/>
                </a:solidFill>
                <a:effectLst/>
                <a:latin typeface="+mn-ea"/>
              </a:rPr>
              <a:t>上正常运行</a:t>
            </a:r>
          </a:p>
        </p:txBody>
      </p:sp>
      <p:pic>
        <p:nvPicPr>
          <p:cNvPr id="29698" name="Picture 2">
            <a:extLst>
              <a:ext uri="{FF2B5EF4-FFF2-40B4-BE49-F238E27FC236}">
                <a16:creationId xmlns:a16="http://schemas.microsoft.com/office/drawing/2014/main" id="{A3DE1632-2D7C-A412-5382-C7B345F87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795" y="921731"/>
            <a:ext cx="3720112" cy="534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987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1CF72-CB36-0210-A6CF-B98DD8733A0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5390134-C7FC-22E2-CD20-40D6801373E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21CD30A-F6D6-1469-2E9A-8D920969836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E08366B-7343-26A4-41B9-0B6B31EE9A7D}"/>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设计开发约束</a:t>
            </a:r>
          </a:p>
        </p:txBody>
      </p:sp>
      <p:sp>
        <p:nvSpPr>
          <p:cNvPr id="5" name="日期占位符 4">
            <a:extLst>
              <a:ext uri="{FF2B5EF4-FFF2-40B4-BE49-F238E27FC236}">
                <a16:creationId xmlns:a16="http://schemas.microsoft.com/office/drawing/2014/main" id="{222A931A-1124-DBF1-4C85-598C339BD487}"/>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96FBF224-5E51-786D-095E-A8E99C3D7444}"/>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855222EA-3F0F-1B14-B24B-A20E5D779280}"/>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73AD142C-0118-B27C-074F-CDB4666BAF9A}"/>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615E915B-5D78-EB61-E8D6-3A4338E7AA7D}"/>
              </a:ext>
            </a:extLst>
          </p:cNvPr>
          <p:cNvSpPr txBox="1"/>
          <p:nvPr/>
        </p:nvSpPr>
        <p:spPr>
          <a:xfrm>
            <a:off x="641632" y="981340"/>
            <a:ext cx="10712167" cy="1689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icrosoft YaHei" panose="020B0503020204020204" pitchFamily="34" charset="-122"/>
                <a:ea typeface="Microsoft YaHei" panose="020B0503020204020204" pitchFamily="34" charset="-122"/>
              </a:rPr>
              <a:t>设计开发约束是对软件系统设计过程的约束</a:t>
            </a:r>
          </a:p>
          <a:p>
            <a:pPr marL="342900" indent="-342900">
              <a:lnSpc>
                <a:spcPct val="150000"/>
              </a:lnSpc>
              <a:buFont typeface="Arial" panose="020B0604020202020204" pitchFamily="34" charset="0"/>
              <a:buChar char="•"/>
            </a:pPr>
            <a:r>
              <a:rPr lang="zh-CN" altLang="en-US" sz="2400" dirty="0">
                <a:solidFill>
                  <a:srgbClr val="000000"/>
                </a:solidFill>
                <a:effectLst/>
                <a:latin typeface="Microsoft YaHei" panose="020B0503020204020204" pitchFamily="34" charset="-122"/>
                <a:ea typeface="Microsoft YaHei" panose="020B0503020204020204" pitchFamily="34" charset="-122"/>
              </a:rPr>
              <a:t>包括：开发成本、开发周期、产品特征的变化性、可维护性、可重用性、可移植性等。</a:t>
            </a:r>
          </a:p>
        </p:txBody>
      </p:sp>
      <p:sp>
        <p:nvSpPr>
          <p:cNvPr id="10" name="文本框 9">
            <a:extLst>
              <a:ext uri="{FF2B5EF4-FFF2-40B4-BE49-F238E27FC236}">
                <a16:creationId xmlns:a16="http://schemas.microsoft.com/office/drawing/2014/main" id="{D1E03474-BD0D-D7BA-620A-3BB0A27F6725}"/>
              </a:ext>
            </a:extLst>
          </p:cNvPr>
          <p:cNvSpPr txBox="1"/>
          <p:nvPr/>
        </p:nvSpPr>
        <p:spPr>
          <a:xfrm>
            <a:off x="641632" y="2937497"/>
            <a:ext cx="8209405" cy="3269549"/>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icrosoft YaHei" panose="020B0503020204020204" pitchFamily="34" charset="-122"/>
                <a:ea typeface="Microsoft YaHei" panose="020B0503020204020204" pitchFamily="34" charset="-122"/>
              </a:rPr>
              <a:t>例如：</a:t>
            </a:r>
          </a:p>
          <a:p>
            <a:pPr marL="342900" indent="-342900">
              <a:lnSpc>
                <a:spcPct val="150000"/>
              </a:lnSpc>
              <a:buFont typeface="Arial" panose="020B0604020202020204" pitchFamily="34" charset="0"/>
              <a:buChar char="•"/>
            </a:pPr>
            <a:r>
              <a:rPr lang="zh-CN" altLang="en-US" sz="2000" dirty="0">
                <a:solidFill>
                  <a:srgbClr val="990000"/>
                </a:solidFill>
                <a:effectLst/>
                <a:latin typeface="Microsoft YaHei" panose="020B0503020204020204" pitchFamily="34" charset="-122"/>
                <a:ea typeface="Microsoft YaHei" panose="020B0503020204020204" pitchFamily="34" charset="-122"/>
              </a:rPr>
              <a:t>某教务系统的开发成本不应高于</a:t>
            </a:r>
            <a:r>
              <a:rPr lang="en-US" altLang="zh-CN" sz="2000" dirty="0">
                <a:solidFill>
                  <a:srgbClr val="990000"/>
                </a:solidFill>
                <a:effectLst/>
                <a:latin typeface="Microsoft YaHei" panose="020B0503020204020204" pitchFamily="34" charset="-122"/>
                <a:ea typeface="Microsoft YaHei" panose="020B0503020204020204" pitchFamily="34" charset="-122"/>
              </a:rPr>
              <a:t>200</a:t>
            </a:r>
            <a:r>
              <a:rPr lang="zh-CN" altLang="en-US" sz="2000" dirty="0">
                <a:solidFill>
                  <a:srgbClr val="990000"/>
                </a:solidFill>
                <a:effectLst/>
                <a:latin typeface="Microsoft YaHei" panose="020B0503020204020204" pitchFamily="34" charset="-122"/>
                <a:ea typeface="Microsoft YaHei" panose="020B0503020204020204" pitchFamily="34" charset="-122"/>
              </a:rPr>
              <a:t>万元</a:t>
            </a:r>
          </a:p>
          <a:p>
            <a:pPr marL="342900" indent="-342900">
              <a:lnSpc>
                <a:spcPct val="150000"/>
              </a:lnSpc>
              <a:buFont typeface="Arial" panose="020B0604020202020204" pitchFamily="34" charset="0"/>
              <a:buChar char="•"/>
            </a:pPr>
            <a:r>
              <a:rPr lang="zh-CN" altLang="en-US" sz="2000" dirty="0">
                <a:solidFill>
                  <a:srgbClr val="990000"/>
                </a:solidFill>
                <a:effectLst/>
                <a:latin typeface="Microsoft YaHei" panose="020B0503020204020204" pitchFamily="34" charset="-122"/>
                <a:ea typeface="Microsoft YaHei" panose="020B0503020204020204" pitchFamily="34" charset="-122"/>
              </a:rPr>
              <a:t>动车控制软件应在两年内投入使用</a:t>
            </a:r>
          </a:p>
          <a:p>
            <a:pPr marL="342900" indent="-342900">
              <a:lnSpc>
                <a:spcPct val="150000"/>
              </a:lnSpc>
              <a:buFont typeface="Arial" panose="020B0604020202020204" pitchFamily="34" charset="0"/>
              <a:buChar char="•"/>
            </a:pPr>
            <a:r>
              <a:rPr lang="zh-CN" altLang="en-US" sz="2000" dirty="0">
                <a:solidFill>
                  <a:srgbClr val="990000"/>
                </a:solidFill>
                <a:effectLst/>
                <a:latin typeface="Microsoft YaHei" panose="020B0503020204020204" pitchFamily="34" charset="-122"/>
                <a:ea typeface="Microsoft YaHei" panose="020B0503020204020204" pitchFamily="34" charset="-122"/>
              </a:rPr>
              <a:t>会议日程安排系统应根据会议类型动态调整调度策略：</a:t>
            </a:r>
          </a:p>
          <a:p>
            <a:pPr marL="800100" lvl="1"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专业研讨会</a:t>
            </a:r>
            <a:r>
              <a:rPr lang="en-US" altLang="zh-CN" sz="2000" dirty="0">
                <a:solidFill>
                  <a:srgbClr val="000000"/>
                </a:solidFill>
                <a:effectLst/>
                <a:latin typeface="Microsoft YaHei" panose="020B0503020204020204" pitchFamily="34" charset="-122"/>
                <a:ea typeface="Microsoft YaHei" panose="020B0503020204020204" pitchFamily="34" charset="-122"/>
              </a:rPr>
              <a:t>vs.</a:t>
            </a:r>
            <a:r>
              <a:rPr lang="zh-CN" altLang="en-US" sz="2000" dirty="0">
                <a:solidFill>
                  <a:srgbClr val="000000"/>
                </a:solidFill>
                <a:effectLst/>
                <a:latin typeface="Microsoft YaHei" panose="020B0503020204020204" pitchFamily="34" charset="-122"/>
                <a:ea typeface="Microsoft YaHei" panose="020B0503020204020204" pitchFamily="34" charset="-122"/>
              </a:rPr>
              <a:t>内部会议</a:t>
            </a:r>
          </a:p>
          <a:p>
            <a:pPr marL="800100" lvl="1"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固定会址</a:t>
            </a:r>
            <a:r>
              <a:rPr lang="en-US" altLang="zh-CN" sz="2000" dirty="0">
                <a:solidFill>
                  <a:srgbClr val="000000"/>
                </a:solidFill>
                <a:effectLst/>
                <a:latin typeface="Microsoft YaHei" panose="020B0503020204020204" pitchFamily="34" charset="-122"/>
                <a:ea typeface="Microsoft YaHei" panose="020B0503020204020204" pitchFamily="34" charset="-122"/>
              </a:rPr>
              <a:t>vs. </a:t>
            </a:r>
            <a:r>
              <a:rPr lang="zh-CN" altLang="en-US" sz="2000" dirty="0">
                <a:solidFill>
                  <a:srgbClr val="000000"/>
                </a:solidFill>
                <a:effectLst/>
                <a:latin typeface="Microsoft YaHei" panose="020B0503020204020204" pitchFamily="34" charset="-122"/>
                <a:ea typeface="Microsoft YaHei" panose="020B0503020204020204" pitchFamily="34" charset="-122"/>
              </a:rPr>
              <a:t>轮换会址</a:t>
            </a:r>
          </a:p>
          <a:p>
            <a:pPr marL="800100" lvl="1"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参会人员的重要程度相同</a:t>
            </a:r>
            <a:r>
              <a:rPr lang="en-US" altLang="zh-CN" sz="2000" dirty="0">
                <a:solidFill>
                  <a:srgbClr val="000000"/>
                </a:solidFill>
                <a:effectLst/>
                <a:latin typeface="Microsoft YaHei" panose="020B0503020204020204" pitchFamily="34" charset="-122"/>
                <a:ea typeface="Microsoft YaHei" panose="020B0503020204020204" pitchFamily="34" charset="-122"/>
              </a:rPr>
              <a:t>vs.</a:t>
            </a:r>
            <a:r>
              <a:rPr lang="zh-CN" altLang="en-US" sz="2000" dirty="0">
                <a:solidFill>
                  <a:srgbClr val="000000"/>
                </a:solidFill>
                <a:effectLst/>
                <a:latin typeface="Microsoft YaHei" panose="020B0503020204020204" pitchFamily="34" charset="-122"/>
                <a:ea typeface="Microsoft YaHei" panose="020B0503020204020204" pitchFamily="34" charset="-122"/>
              </a:rPr>
              <a:t>不同</a:t>
            </a:r>
          </a:p>
        </p:txBody>
      </p:sp>
      <p:pic>
        <p:nvPicPr>
          <p:cNvPr id="12" name="图片 11" descr="形状, 箭头&#10;&#10;描述已自动生成">
            <a:extLst>
              <a:ext uri="{FF2B5EF4-FFF2-40B4-BE49-F238E27FC236}">
                <a16:creationId xmlns:a16="http://schemas.microsoft.com/office/drawing/2014/main" id="{83A407F1-4DBD-1962-6884-6C08AC0E16DD}"/>
              </a:ext>
            </a:extLst>
          </p:cNvPr>
          <p:cNvPicPr>
            <a:picLocks noChangeAspect="1"/>
          </p:cNvPicPr>
          <p:nvPr/>
        </p:nvPicPr>
        <p:blipFill>
          <a:blip r:embed="rId3"/>
          <a:stretch>
            <a:fillRect/>
          </a:stretch>
        </p:blipFill>
        <p:spPr>
          <a:xfrm>
            <a:off x="9087035" y="3559283"/>
            <a:ext cx="2895600" cy="2044700"/>
          </a:xfrm>
          <a:prstGeom prst="rect">
            <a:avLst/>
          </a:prstGeom>
        </p:spPr>
      </p:pic>
    </p:spTree>
    <p:extLst>
      <p:ext uri="{BB962C8B-B14F-4D97-AF65-F5344CB8AC3E}">
        <p14:creationId xmlns:p14="http://schemas.microsoft.com/office/powerpoint/2010/main" val="3364865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DB176-E616-6630-8F01-3AFEB138884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014F2E53-A26D-4A8D-DE02-CFDA4E7BFF0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399E33C-7D53-E346-FF55-9FA01329EB1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BB14093-05BA-73FB-B635-4FF025952FE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需求类型之间存在重叠</a:t>
            </a:r>
          </a:p>
        </p:txBody>
      </p:sp>
      <p:sp>
        <p:nvSpPr>
          <p:cNvPr id="5" name="日期占位符 4">
            <a:extLst>
              <a:ext uri="{FF2B5EF4-FFF2-40B4-BE49-F238E27FC236}">
                <a16:creationId xmlns:a16="http://schemas.microsoft.com/office/drawing/2014/main" id="{31660521-575D-373C-4517-BFDE98A4D864}"/>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9BBD04E6-D40A-A16E-5A23-73C013221054}"/>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365D1995-72BD-22BC-CF04-FF8983436EA9}"/>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85E0FBFC-00E9-EA4D-BA90-E92DE32E48C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AFB2F74B-43FB-D5C3-FA5F-BFB165AEE755}"/>
              </a:ext>
            </a:extLst>
          </p:cNvPr>
          <p:cNvSpPr txBox="1"/>
          <p:nvPr/>
        </p:nvSpPr>
        <p:spPr>
          <a:xfrm>
            <a:off x="641632" y="981340"/>
            <a:ext cx="10712167" cy="59009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Helvetica" pitchFamily="2" charset="0"/>
              </a:rPr>
              <a:t>功能性需求与非功能性需求间的划分并非绝对的，可能存在一定的重叠</a:t>
            </a:r>
          </a:p>
        </p:txBody>
      </p:sp>
      <p:sp>
        <p:nvSpPr>
          <p:cNvPr id="10" name="文本框 9">
            <a:extLst>
              <a:ext uri="{FF2B5EF4-FFF2-40B4-BE49-F238E27FC236}">
                <a16:creationId xmlns:a16="http://schemas.microsoft.com/office/drawing/2014/main" id="{F74D43BD-CD55-A9E1-179D-38D011B4B2C3}"/>
              </a:ext>
            </a:extLst>
          </p:cNvPr>
          <p:cNvSpPr txBox="1"/>
          <p:nvPr/>
        </p:nvSpPr>
        <p:spPr>
          <a:xfrm>
            <a:off x="641632" y="1980586"/>
            <a:ext cx="10712167" cy="3731214"/>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n-ea"/>
              </a:rPr>
              <a:t>例如：</a:t>
            </a:r>
            <a:endParaRPr lang="en-US" altLang="zh-CN" sz="20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在一个核电站的安全注入系统中，</a:t>
            </a:r>
            <a:r>
              <a:rPr lang="zh-CN" altLang="en-US" sz="2000" dirty="0">
                <a:solidFill>
                  <a:srgbClr val="6B0001"/>
                </a:solidFill>
                <a:effectLst/>
                <a:latin typeface="+mn-ea"/>
              </a:rPr>
              <a:t>当反应堆正常启动或冷却时一旦发现冷却剂损失</a:t>
            </a:r>
            <a:r>
              <a:rPr lang="zh-CN" altLang="en-US" sz="2000" dirty="0">
                <a:solidFill>
                  <a:srgbClr val="800000"/>
                </a:solidFill>
                <a:effectLst/>
                <a:latin typeface="+mn-ea"/>
              </a:rPr>
              <a:t>，</a:t>
            </a:r>
            <a:r>
              <a:rPr lang="zh-CN" altLang="en-US" sz="2000" dirty="0">
                <a:solidFill>
                  <a:srgbClr val="6B0001"/>
                </a:solidFill>
                <a:effectLst/>
                <a:latin typeface="+mn-ea"/>
              </a:rPr>
              <a:t>将安全注入指示灯打开，</a:t>
            </a:r>
            <a:r>
              <a:rPr lang="zh-CN" altLang="en-US" sz="2000" dirty="0">
                <a:solidFill>
                  <a:srgbClr val="000000"/>
                </a:solidFill>
                <a:effectLst/>
                <a:latin typeface="+mn-ea"/>
              </a:rPr>
              <a:t>这既是一个功能性需求，又是一条安全性需求</a:t>
            </a:r>
          </a:p>
          <a:p>
            <a:pPr marL="342900" indent="-342900">
              <a:lnSpc>
                <a:spcPct val="150000"/>
              </a:lnSpc>
              <a:buFont typeface="Arial" panose="020B0604020202020204" pitchFamily="34" charset="0"/>
              <a:buChar char="•"/>
            </a:pPr>
            <a:r>
              <a:rPr lang="zh-CN" altLang="en-US" sz="2000" dirty="0">
                <a:solidFill>
                  <a:srgbClr val="6B0001"/>
                </a:solidFill>
                <a:effectLst/>
                <a:latin typeface="+mn-ea"/>
              </a:rPr>
              <a:t>防火墙管理软件的功能性需求也同样是安全型需求</a:t>
            </a:r>
          </a:p>
          <a:p>
            <a:pPr marL="342900" indent="-342900">
              <a:lnSpc>
                <a:spcPct val="150000"/>
              </a:lnSpc>
              <a:buFont typeface="Arial" panose="020B0604020202020204" pitchFamily="34" charset="0"/>
              <a:buChar char="•"/>
            </a:pPr>
            <a:r>
              <a:rPr lang="zh-CN" altLang="en-US" sz="2000" dirty="0">
                <a:solidFill>
                  <a:srgbClr val="6B0001"/>
                </a:solidFill>
                <a:effectLst/>
                <a:latin typeface="+mn-ea"/>
              </a:rPr>
              <a:t>来电过滤常常被看做是功能性特征</a:t>
            </a:r>
            <a:r>
              <a:rPr lang="zh-CN" altLang="en-US" sz="2000" dirty="0">
                <a:solidFill>
                  <a:srgbClr val="800000"/>
                </a:solidFill>
                <a:effectLst/>
                <a:latin typeface="+mn-ea"/>
              </a:rPr>
              <a:t>，</a:t>
            </a:r>
            <a:r>
              <a:rPr lang="zh-CN" altLang="en-US" sz="2000" dirty="0">
                <a:solidFill>
                  <a:srgbClr val="6B0001"/>
                </a:solidFill>
                <a:effectLst/>
                <a:latin typeface="+mn-ea"/>
              </a:rPr>
              <a:t>同时它也和通话者的隐私需求相关</a:t>
            </a:r>
          </a:p>
          <a:p>
            <a:pPr marL="342900" indent="-342900">
              <a:lnSpc>
                <a:spcPct val="150000"/>
              </a:lnSpc>
              <a:buFont typeface="Arial" panose="020B0604020202020204" pitchFamily="34" charset="0"/>
              <a:buChar char="•"/>
            </a:pPr>
            <a:r>
              <a:rPr lang="zh-CN" altLang="en-US" sz="2000" dirty="0">
                <a:solidFill>
                  <a:srgbClr val="6B0001"/>
                </a:solidFill>
                <a:effectLst/>
                <a:latin typeface="+mn-ea"/>
              </a:rPr>
              <a:t>对患者的病历服务发动拒绝服务攻击使得医生在手术期间无法访问患者的关键数据</a:t>
            </a:r>
            <a:r>
              <a:rPr lang="zh-CN" altLang="en-US" sz="2000" dirty="0">
                <a:solidFill>
                  <a:srgbClr val="800000"/>
                </a:solidFill>
                <a:effectLst/>
                <a:latin typeface="+mn-ea"/>
              </a:rPr>
              <a:t>，</a:t>
            </a:r>
            <a:r>
              <a:rPr lang="zh-CN" altLang="en-US" sz="2000" dirty="0">
                <a:solidFill>
                  <a:srgbClr val="6B0001"/>
                </a:solidFill>
                <a:effectLst/>
                <a:latin typeface="+mn-ea"/>
              </a:rPr>
              <a:t>这是关乎数据和患者人身双重安全的需求</a:t>
            </a:r>
          </a:p>
          <a:p>
            <a:pPr marL="342900" indent="-342900">
              <a:lnSpc>
                <a:spcPct val="150000"/>
              </a:lnSpc>
              <a:buFont typeface="Arial" panose="020B0604020202020204" pitchFamily="34" charset="0"/>
              <a:buChar char="•"/>
            </a:pPr>
            <a:r>
              <a:rPr lang="zh-CN" altLang="en-US" sz="2000" dirty="0">
                <a:solidFill>
                  <a:srgbClr val="6B0001"/>
                </a:solidFill>
                <a:effectLst/>
                <a:latin typeface="+mn-ea"/>
              </a:rPr>
              <a:t>向列车高频发送加速请求</a:t>
            </a:r>
            <a:r>
              <a:rPr lang="zh-CN" altLang="en-US" sz="2000" dirty="0">
                <a:solidFill>
                  <a:srgbClr val="800000"/>
                </a:solidFill>
                <a:effectLst/>
                <a:latin typeface="+mn-ea"/>
              </a:rPr>
              <a:t>，</a:t>
            </a:r>
            <a:r>
              <a:rPr lang="zh-CN" altLang="en-US" sz="2000" dirty="0">
                <a:solidFill>
                  <a:srgbClr val="6B0001"/>
                </a:solidFill>
                <a:effectLst/>
                <a:latin typeface="+mn-ea"/>
              </a:rPr>
              <a:t>既是安全需求也是性能需求</a:t>
            </a:r>
          </a:p>
        </p:txBody>
      </p:sp>
    </p:spTree>
    <p:extLst>
      <p:ext uri="{BB962C8B-B14F-4D97-AF65-F5344CB8AC3E}">
        <p14:creationId xmlns:p14="http://schemas.microsoft.com/office/powerpoint/2010/main" val="96038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2C0AB-179F-6535-E5B7-840EB919CC3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B8D1CE3-8F4E-B4AD-0FF6-22334F1A0DE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1119932-2115-8519-A09C-1837E4E2A11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030EB7D6-3E9D-5A95-E526-AAE2439490F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需求分类的合理使用</a:t>
            </a:r>
          </a:p>
        </p:txBody>
      </p:sp>
      <p:sp>
        <p:nvSpPr>
          <p:cNvPr id="5" name="日期占位符 4">
            <a:extLst>
              <a:ext uri="{FF2B5EF4-FFF2-40B4-BE49-F238E27FC236}">
                <a16:creationId xmlns:a16="http://schemas.microsoft.com/office/drawing/2014/main" id="{6653A653-4BB7-3357-6B36-FE08CD6BABFC}"/>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540F22CC-BF35-AC20-DEF3-870603B23820}"/>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ABD61DC9-FC2A-9396-1FD4-29D20B831023}"/>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A0939765-FD59-8C34-7666-00C8DCC86836}"/>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315B3EDF-E339-2609-17E0-8EB41BE2BB67}"/>
              </a:ext>
            </a:extLst>
          </p:cNvPr>
          <p:cNvSpPr txBox="1"/>
          <p:nvPr/>
        </p:nvSpPr>
        <p:spPr>
          <a:xfrm>
            <a:off x="641632" y="981340"/>
            <a:ext cx="10712167" cy="50130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关注</a:t>
            </a:r>
            <a:r>
              <a:rPr lang="zh-CN" altLang="en-US" sz="2400" dirty="0">
                <a:solidFill>
                  <a:srgbClr val="6B0001"/>
                </a:solidFill>
                <a:effectLst/>
                <a:latin typeface="+mn-ea"/>
              </a:rPr>
              <a:t>特殊的</a:t>
            </a:r>
            <a:r>
              <a:rPr lang="zh-CN" altLang="en-US" sz="2400" dirty="0">
                <a:solidFill>
                  <a:srgbClr val="000000"/>
                </a:solidFill>
                <a:effectLst/>
                <a:latin typeface="+mn-ea"/>
              </a:rPr>
              <a:t>需求特征</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关注需求的</a:t>
            </a:r>
            <a:r>
              <a:rPr lang="zh-CN" altLang="en-US" sz="2400" dirty="0">
                <a:solidFill>
                  <a:srgbClr val="6B0001"/>
                </a:solidFill>
                <a:effectLst/>
                <a:latin typeface="+mn-ea"/>
              </a:rPr>
              <a:t>语义</a:t>
            </a:r>
            <a:r>
              <a:rPr lang="zh-CN" altLang="en-US" sz="2400" dirty="0">
                <a:solidFill>
                  <a:srgbClr val="000000"/>
                </a:solidFill>
                <a:effectLst/>
                <a:latin typeface="+mn-ea"/>
              </a:rPr>
              <a:t>特征</a:t>
            </a:r>
          </a:p>
          <a:p>
            <a:pPr marL="800100" lvl="1" indent="-342900">
              <a:lnSpc>
                <a:spcPct val="150000"/>
              </a:lnSpc>
              <a:buFont typeface="Arial" panose="020B0604020202020204" pitchFamily="34" charset="0"/>
              <a:buChar char="•"/>
            </a:pPr>
            <a:r>
              <a:rPr lang="zh-CN" altLang="en-US" sz="2400" dirty="0">
                <a:solidFill>
                  <a:srgbClr val="6B0001"/>
                </a:solidFill>
                <a:effectLst/>
                <a:latin typeface="+mn-ea"/>
              </a:rPr>
              <a:t>明确指出系统必须支持的行为</a:t>
            </a:r>
          </a:p>
          <a:p>
            <a:pPr marL="800100" lvl="1" indent="-342900">
              <a:lnSpc>
                <a:spcPct val="150000"/>
              </a:lnSpc>
              <a:buFont typeface="Arial" panose="020B0604020202020204" pitchFamily="34" charset="0"/>
              <a:buChar char="•"/>
            </a:pPr>
            <a:r>
              <a:rPr lang="zh-CN" altLang="en-US" sz="2400" dirty="0">
                <a:solidFill>
                  <a:srgbClr val="6B0001"/>
                </a:solidFill>
                <a:effectLst/>
                <a:latin typeface="+mn-ea"/>
              </a:rPr>
              <a:t>排除那些不可接受的系统行为</a:t>
            </a:r>
          </a:p>
          <a:p>
            <a:pPr marL="800100" lvl="1" indent="-342900">
              <a:lnSpc>
                <a:spcPct val="150000"/>
              </a:lnSpc>
              <a:buFont typeface="Arial" panose="020B0604020202020204" pitchFamily="34" charset="0"/>
              <a:buChar char="•"/>
            </a:pPr>
            <a:r>
              <a:rPr lang="zh-CN" altLang="en-US" sz="2400" dirty="0">
                <a:solidFill>
                  <a:srgbClr val="6B0001"/>
                </a:solidFill>
                <a:effectLst/>
                <a:latin typeface="+mn-ea"/>
              </a:rPr>
              <a:t>明确指出系统的最好支持的行为</a:t>
            </a:r>
            <a:endParaRPr lang="en-US" altLang="zh-CN" sz="2400" dirty="0">
              <a:solidFill>
                <a:srgbClr val="000000"/>
              </a:solidFill>
              <a:latin typeface="+mn-ea"/>
            </a:endParaRP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对那些适用范围受限的关注点和横切关注点</a:t>
            </a:r>
            <a:r>
              <a:rPr lang="zh-CN" altLang="en-US" sz="2400" dirty="0">
                <a:solidFill>
                  <a:srgbClr val="6B0001"/>
                </a:solidFill>
                <a:effectLst/>
                <a:latin typeface="+mn-ea"/>
              </a:rPr>
              <a:t>区别</a:t>
            </a:r>
            <a:r>
              <a:rPr lang="zh-CN" altLang="en-US" sz="2400" dirty="0">
                <a:solidFill>
                  <a:srgbClr val="000000"/>
                </a:solidFill>
                <a:effectLst/>
                <a:latin typeface="+mn-ea"/>
              </a:rPr>
              <a:t>对待</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需求的分类主要用于为需求的抽取提供启发式的规则</a:t>
            </a:r>
          </a:p>
          <a:p>
            <a:pPr marL="800100" lvl="1" indent="-342900">
              <a:lnSpc>
                <a:spcPct val="150000"/>
              </a:lnSpc>
              <a:buFont typeface="Arial" panose="020B0604020202020204" pitchFamily="34" charset="0"/>
              <a:buChar char="•"/>
            </a:pPr>
            <a:r>
              <a:rPr lang="zh-CN" altLang="en-US" sz="2400" dirty="0">
                <a:solidFill>
                  <a:srgbClr val="6B0001"/>
                </a:solidFill>
                <a:effectLst/>
                <a:latin typeface="+mn-ea"/>
              </a:rPr>
              <a:t>避免忽略某些关键的需求类型</a:t>
            </a:r>
          </a:p>
          <a:p>
            <a:pPr marL="800100" lvl="1" indent="-342900">
              <a:lnSpc>
                <a:spcPct val="150000"/>
              </a:lnSpc>
              <a:buFont typeface="Arial" panose="020B0604020202020204" pitchFamily="34" charset="0"/>
              <a:buChar char="•"/>
            </a:pPr>
            <a:r>
              <a:rPr lang="zh-CN" altLang="en-US" sz="2400" dirty="0">
                <a:solidFill>
                  <a:srgbClr val="6B0001"/>
                </a:solidFill>
                <a:effectLst/>
                <a:latin typeface="+mn-ea"/>
              </a:rPr>
              <a:t>通过已知矛盾的需求类型发现具体需求间的矛盾和冲突</a:t>
            </a:r>
          </a:p>
        </p:txBody>
      </p:sp>
      <p:pic>
        <p:nvPicPr>
          <p:cNvPr id="11" name="图片 10" descr="水果和蔬菜&#10;&#10;中度可信度描述已自动生成">
            <a:extLst>
              <a:ext uri="{FF2B5EF4-FFF2-40B4-BE49-F238E27FC236}">
                <a16:creationId xmlns:a16="http://schemas.microsoft.com/office/drawing/2014/main" id="{DCB0F5A3-7A75-157E-0389-0EE04BB33C5B}"/>
              </a:ext>
            </a:extLst>
          </p:cNvPr>
          <p:cNvPicPr>
            <a:picLocks noChangeAspect="1"/>
          </p:cNvPicPr>
          <p:nvPr/>
        </p:nvPicPr>
        <p:blipFill>
          <a:blip r:embed="rId3"/>
          <a:stretch>
            <a:fillRect/>
          </a:stretch>
        </p:blipFill>
        <p:spPr>
          <a:xfrm>
            <a:off x="7474998" y="826571"/>
            <a:ext cx="4075370" cy="2750318"/>
          </a:xfrm>
          <a:prstGeom prst="rect">
            <a:avLst/>
          </a:prstGeom>
        </p:spPr>
      </p:pic>
    </p:spTree>
    <p:extLst>
      <p:ext uri="{BB962C8B-B14F-4D97-AF65-F5344CB8AC3E}">
        <p14:creationId xmlns:p14="http://schemas.microsoft.com/office/powerpoint/2010/main" val="1530591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EEA11-B705-BF71-6AA8-349761E7E1CD}"/>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5800FC1-5201-656A-3EE6-EE87F48C61B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199C1E01-6DA3-A926-282E-B964374FCFF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B9168F56-68DB-49C3-9E16-585C2BEFE58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引出功能性需求的问题</a:t>
            </a:r>
          </a:p>
        </p:txBody>
      </p:sp>
      <p:sp>
        <p:nvSpPr>
          <p:cNvPr id="5" name="日期占位符 4">
            <a:extLst>
              <a:ext uri="{FF2B5EF4-FFF2-40B4-BE49-F238E27FC236}">
                <a16:creationId xmlns:a16="http://schemas.microsoft.com/office/drawing/2014/main" id="{3C9A158D-32D7-98E2-24B3-930A96D54761}"/>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9E258107-20B8-56F8-41EA-3C1665A94D72}"/>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104CDE99-0866-D94A-22A5-FE2DA92AA1FA}"/>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BC2547A3-E586-2AFB-90F8-5CB0732A60C7}"/>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E4639677-03D6-71CC-3F06-0BB06BCE9A3E}"/>
              </a:ext>
            </a:extLst>
          </p:cNvPr>
          <p:cNvSpPr txBox="1"/>
          <p:nvPr/>
        </p:nvSpPr>
        <p:spPr>
          <a:xfrm>
            <a:off x="641632" y="981340"/>
            <a:ext cx="10712167" cy="4551374"/>
          </a:xfrm>
          <a:prstGeom prst="rect">
            <a:avLst/>
          </a:prstGeom>
          <a:noFill/>
        </p:spPr>
        <p:txBody>
          <a:bodyPr wrap="square" rtlCol="0">
            <a:spAutoFit/>
          </a:bodyPr>
          <a:lstStyle/>
          <a:p>
            <a:pPr>
              <a:lnSpc>
                <a:spcPct val="150000"/>
              </a:lnSpc>
            </a:pPr>
            <a:r>
              <a:rPr lang="zh-CN" altLang="en-US" sz="2400" dirty="0">
                <a:solidFill>
                  <a:srgbClr val="850002"/>
                </a:solidFill>
                <a:effectLst/>
                <a:latin typeface="+mn-ea"/>
              </a:rPr>
              <a:t>功能</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系统将做什么</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系统什么时候做</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有多种操作模式吗</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需执行何种计算或数据转换</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对外部刺激的响应是什么</a:t>
            </a:r>
          </a:p>
          <a:p>
            <a:pPr>
              <a:lnSpc>
                <a:spcPct val="150000"/>
              </a:lnSpc>
            </a:pPr>
            <a:r>
              <a:rPr lang="zh-CN" altLang="en-US" sz="2400" dirty="0">
                <a:solidFill>
                  <a:srgbClr val="850002"/>
                </a:solidFill>
                <a:effectLst/>
                <a:latin typeface="+mn-ea"/>
              </a:rPr>
              <a:t>数据</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输入输出数据格式？</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数据是否持久保存？</a:t>
            </a:r>
          </a:p>
        </p:txBody>
      </p:sp>
      <p:pic>
        <p:nvPicPr>
          <p:cNvPr id="10" name="图片 9" descr="图形用户界面, 应用程序&#10;&#10;描述已自动生成">
            <a:extLst>
              <a:ext uri="{FF2B5EF4-FFF2-40B4-BE49-F238E27FC236}">
                <a16:creationId xmlns:a16="http://schemas.microsoft.com/office/drawing/2014/main" id="{3E1426AF-F0A9-B021-07C6-530AB80D4438}"/>
              </a:ext>
            </a:extLst>
          </p:cNvPr>
          <p:cNvPicPr>
            <a:picLocks noChangeAspect="1"/>
          </p:cNvPicPr>
          <p:nvPr/>
        </p:nvPicPr>
        <p:blipFill>
          <a:blip r:embed="rId3"/>
          <a:stretch>
            <a:fillRect/>
          </a:stretch>
        </p:blipFill>
        <p:spPr>
          <a:xfrm>
            <a:off x="5352768" y="1291319"/>
            <a:ext cx="6197600" cy="4508500"/>
          </a:xfrm>
          <a:prstGeom prst="rect">
            <a:avLst/>
          </a:prstGeom>
        </p:spPr>
      </p:pic>
    </p:spTree>
    <p:extLst>
      <p:ext uri="{BB962C8B-B14F-4D97-AF65-F5344CB8AC3E}">
        <p14:creationId xmlns:p14="http://schemas.microsoft.com/office/powerpoint/2010/main" val="309544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4F73A-3137-2092-0FA0-B6D24CEAD58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C313188-C160-B32A-FE51-8DBE383C51E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D332C96-8E12-BE2E-9FD3-4BB1F33D23F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C033DDC-7960-7733-1F5E-14E43342D368}"/>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引出设计约束及过程约束的问题</a:t>
            </a:r>
          </a:p>
        </p:txBody>
      </p:sp>
      <p:sp>
        <p:nvSpPr>
          <p:cNvPr id="5" name="日期占位符 4">
            <a:extLst>
              <a:ext uri="{FF2B5EF4-FFF2-40B4-BE49-F238E27FC236}">
                <a16:creationId xmlns:a16="http://schemas.microsoft.com/office/drawing/2014/main" id="{153FF688-ADA9-87C8-42E9-96BDA2D34F40}"/>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52F9AAA3-F42D-CF9A-03B3-58BCF24DEEE6}"/>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04420AFE-9377-AE61-D124-962886AB003A}"/>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BA56B3D0-A758-FBCA-BD50-E7D8A7278773}"/>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5BC2E666-81AE-7A8E-C722-EB90558F8ECB}"/>
              </a:ext>
            </a:extLst>
          </p:cNvPr>
          <p:cNvSpPr txBox="1"/>
          <p:nvPr/>
        </p:nvSpPr>
        <p:spPr>
          <a:xfrm>
            <a:off x="641637" y="880608"/>
            <a:ext cx="5874574" cy="5300875"/>
          </a:xfrm>
          <a:prstGeom prst="rect">
            <a:avLst/>
          </a:prstGeom>
          <a:noFill/>
        </p:spPr>
        <p:txBody>
          <a:bodyPr wrap="square" rtlCol="0">
            <a:spAutoFit/>
          </a:bodyPr>
          <a:lstStyle/>
          <a:p>
            <a:pPr>
              <a:lnSpc>
                <a:spcPct val="150000"/>
              </a:lnSpc>
            </a:pPr>
            <a:r>
              <a:rPr lang="zh-CN" altLang="en-US" sz="2400" dirty="0">
                <a:solidFill>
                  <a:srgbClr val="850002"/>
                </a:solidFill>
                <a:effectLst/>
                <a:latin typeface="+mn-ea"/>
              </a:rPr>
              <a:t>物理环境</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设备放在哪儿？</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单节点还是多节点？</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是否对环境有要求？温度、湿度、电磁干扰？</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系统规模有何限制？</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电源、供热或空调有何限制？</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是否重用已有系统的构件？对编程语言的要求</a:t>
            </a:r>
          </a:p>
          <a:p>
            <a:pPr>
              <a:lnSpc>
                <a:spcPct val="150000"/>
              </a:lnSpc>
            </a:pPr>
            <a:r>
              <a:rPr lang="zh-CN" altLang="en-US" sz="2400" dirty="0">
                <a:solidFill>
                  <a:srgbClr val="850002"/>
                </a:solidFill>
                <a:effectLst/>
                <a:latin typeface="+mn-ea"/>
              </a:rPr>
              <a:t>接口</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输入是来自一个还是多个其他系统？</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输出是来自一个还是多个其他系统？</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输入、输出格式是否预定义？</a:t>
            </a:r>
          </a:p>
        </p:txBody>
      </p:sp>
      <p:sp>
        <p:nvSpPr>
          <p:cNvPr id="11" name="文本框 10">
            <a:extLst>
              <a:ext uri="{FF2B5EF4-FFF2-40B4-BE49-F238E27FC236}">
                <a16:creationId xmlns:a16="http://schemas.microsoft.com/office/drawing/2014/main" id="{22E82694-F56F-C759-A2CC-2CC9AA77535E}"/>
              </a:ext>
            </a:extLst>
          </p:cNvPr>
          <p:cNvSpPr txBox="1"/>
          <p:nvPr/>
        </p:nvSpPr>
        <p:spPr>
          <a:xfrm>
            <a:off x="6378606" y="880607"/>
            <a:ext cx="5171757" cy="5300875"/>
          </a:xfrm>
          <a:prstGeom prst="rect">
            <a:avLst/>
          </a:prstGeom>
          <a:noFill/>
        </p:spPr>
        <p:txBody>
          <a:bodyPr wrap="square">
            <a:spAutoFit/>
          </a:bodyPr>
          <a:lstStyle/>
          <a:p>
            <a:pPr>
              <a:lnSpc>
                <a:spcPct val="150000"/>
              </a:lnSpc>
            </a:pPr>
            <a:r>
              <a:rPr lang="zh-CN" altLang="en-US" sz="2400" dirty="0">
                <a:solidFill>
                  <a:srgbClr val="850002"/>
                </a:solidFill>
                <a:effectLst/>
                <a:latin typeface="+mn-ea"/>
              </a:rPr>
              <a:t>用户</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谁使用系统？</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几类用户？</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每类用户技术水平如何？</a:t>
            </a:r>
          </a:p>
          <a:p>
            <a:pPr>
              <a:lnSpc>
                <a:spcPct val="150000"/>
              </a:lnSpc>
            </a:pPr>
            <a:r>
              <a:rPr lang="zh-CN" altLang="en-US" sz="2400" dirty="0">
                <a:solidFill>
                  <a:srgbClr val="850002"/>
                </a:solidFill>
                <a:effectLst/>
                <a:latin typeface="+mn-ea"/>
              </a:rPr>
              <a:t>过程</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资源、材料</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系统构造需要哪些人员、技能</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多少文档？</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在线还是本地？电子还是纸质</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读者有哪些？</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标准</a:t>
            </a:r>
          </a:p>
        </p:txBody>
      </p:sp>
    </p:spTree>
    <p:extLst>
      <p:ext uri="{BB962C8B-B14F-4D97-AF65-F5344CB8AC3E}">
        <p14:creationId xmlns:p14="http://schemas.microsoft.com/office/powerpoint/2010/main" val="15063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A7E5F-2370-CCF2-9E8A-C55C848BE827}"/>
            </a:ext>
          </a:extLst>
        </p:cNvPr>
        <p:cNvGrpSpPr/>
        <p:nvPr/>
      </p:nvGrpSpPr>
      <p:grpSpPr>
        <a:xfrm>
          <a:off x="0" y="0"/>
          <a:ext cx="0" cy="0"/>
          <a:chOff x="0" y="0"/>
          <a:chExt cx="0" cy="0"/>
        </a:xfrm>
      </p:grpSpPr>
      <p:sp>
        <p:nvSpPr>
          <p:cNvPr id="17" name="椭圆 16">
            <a:extLst>
              <a:ext uri="{FF2B5EF4-FFF2-40B4-BE49-F238E27FC236}">
                <a16:creationId xmlns:a16="http://schemas.microsoft.com/office/drawing/2014/main" id="{2D733891-6B4C-552B-9F10-B084E9EC5C82}"/>
              </a:ext>
            </a:extLst>
          </p:cNvPr>
          <p:cNvSpPr/>
          <p:nvPr/>
        </p:nvSpPr>
        <p:spPr>
          <a:xfrm>
            <a:off x="506896" y="2391010"/>
            <a:ext cx="3180521" cy="1206955"/>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866B783D-A626-E36A-49D5-D8B3882823D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68BCDF5-8AC4-4ADC-66E9-28AEF6F6126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45EAD97F-24D6-27CD-9393-120AB7567D1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挑战何在？</a:t>
            </a:r>
          </a:p>
        </p:txBody>
      </p:sp>
      <p:sp>
        <p:nvSpPr>
          <p:cNvPr id="5" name="日期占位符 4">
            <a:extLst>
              <a:ext uri="{FF2B5EF4-FFF2-40B4-BE49-F238E27FC236}">
                <a16:creationId xmlns:a16="http://schemas.microsoft.com/office/drawing/2014/main" id="{525702C6-38E0-59CD-0850-8CED5A2C0929}"/>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14733CA9-8875-8E15-3DC2-7DE12B1D3E46}"/>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2FC58AF7-9FC6-2517-78B0-96B168558488}"/>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F9652A33-DD36-B97F-43E9-687FE63618B2}"/>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57CE6438-AC9D-9981-7A5C-538FC76C0B74}"/>
              </a:ext>
            </a:extLst>
          </p:cNvPr>
          <p:cNvSpPr txBox="1"/>
          <p:nvPr/>
        </p:nvSpPr>
        <p:spPr>
          <a:xfrm>
            <a:off x="641635" y="1262094"/>
            <a:ext cx="3125295" cy="581057"/>
          </a:xfrm>
          <a:prstGeom prst="rect">
            <a:avLst/>
          </a:prstGeom>
          <a:noFill/>
        </p:spPr>
        <p:txBody>
          <a:bodyPr wrap="square" rtlCol="0">
            <a:spAutoFit/>
          </a:bodyPr>
          <a:lstStyle/>
          <a:p>
            <a:pPr algn="ctr">
              <a:lnSpc>
                <a:spcPct val="150000"/>
              </a:lnSpc>
            </a:pPr>
            <a:r>
              <a:rPr lang="zh-CN" altLang="en-US" sz="2400" dirty="0">
                <a:solidFill>
                  <a:srgbClr val="000000"/>
                </a:solidFill>
                <a:effectLst/>
                <a:latin typeface="+mn-ea"/>
              </a:rPr>
              <a:t>应用领域（外部环境）</a:t>
            </a:r>
          </a:p>
        </p:txBody>
      </p:sp>
      <p:sp>
        <p:nvSpPr>
          <p:cNvPr id="8" name="文本框 7">
            <a:extLst>
              <a:ext uri="{FF2B5EF4-FFF2-40B4-BE49-F238E27FC236}">
                <a16:creationId xmlns:a16="http://schemas.microsoft.com/office/drawing/2014/main" id="{E6F55DEF-0A26-BDDD-1D29-41AF2FEC1281}"/>
              </a:ext>
            </a:extLst>
          </p:cNvPr>
          <p:cNvSpPr txBox="1"/>
          <p:nvPr/>
        </p:nvSpPr>
        <p:spPr>
          <a:xfrm>
            <a:off x="8536617" y="1262094"/>
            <a:ext cx="3125295" cy="581057"/>
          </a:xfrm>
          <a:prstGeom prst="rect">
            <a:avLst/>
          </a:prstGeom>
          <a:noFill/>
        </p:spPr>
        <p:txBody>
          <a:bodyPr wrap="square" rtlCol="0">
            <a:spAutoFit/>
          </a:bodyPr>
          <a:lstStyle/>
          <a:p>
            <a:pPr algn="ctr">
              <a:lnSpc>
                <a:spcPct val="150000"/>
              </a:lnSpc>
            </a:pPr>
            <a:r>
              <a:rPr lang="zh-CN" altLang="en-US" sz="2400" dirty="0">
                <a:solidFill>
                  <a:srgbClr val="000000"/>
                </a:solidFill>
                <a:latin typeface="+mn-ea"/>
              </a:rPr>
              <a:t>机器</a:t>
            </a:r>
            <a:r>
              <a:rPr lang="zh-CN" altLang="en-US" sz="2400" dirty="0">
                <a:solidFill>
                  <a:srgbClr val="000000"/>
                </a:solidFill>
                <a:effectLst/>
                <a:latin typeface="+mn-ea"/>
              </a:rPr>
              <a:t>领域（内部环境）</a:t>
            </a:r>
          </a:p>
        </p:txBody>
      </p:sp>
      <p:pic>
        <p:nvPicPr>
          <p:cNvPr id="4098" name="Picture 2">
            <a:extLst>
              <a:ext uri="{FF2B5EF4-FFF2-40B4-BE49-F238E27FC236}">
                <a16:creationId xmlns:a16="http://schemas.microsoft.com/office/drawing/2014/main" id="{F87C2760-5A84-1137-4079-C38CBCAB6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067" y="2101085"/>
            <a:ext cx="2576823" cy="184272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917986B-2454-2674-AA88-616163E1787F}"/>
              </a:ext>
            </a:extLst>
          </p:cNvPr>
          <p:cNvSpPr txBox="1"/>
          <p:nvPr/>
        </p:nvSpPr>
        <p:spPr>
          <a:xfrm>
            <a:off x="5310815" y="1371600"/>
            <a:ext cx="2031326" cy="461665"/>
          </a:xfrm>
          <a:prstGeom prst="rect">
            <a:avLst/>
          </a:prstGeom>
          <a:noFill/>
        </p:spPr>
        <p:txBody>
          <a:bodyPr wrap="none" rtlCol="0">
            <a:spAutoFit/>
          </a:bodyPr>
          <a:lstStyle/>
          <a:p>
            <a:pPr algn="ctr"/>
            <a:r>
              <a:rPr kumimoji="1" lang="zh-CN" altLang="en-US" sz="2400" b="1" dirty="0">
                <a:solidFill>
                  <a:srgbClr val="C00000"/>
                </a:solidFill>
              </a:rPr>
              <a:t>需求规格说明</a:t>
            </a:r>
          </a:p>
        </p:txBody>
      </p:sp>
      <p:sp>
        <p:nvSpPr>
          <p:cNvPr id="13" name="文本框 12">
            <a:extLst>
              <a:ext uri="{FF2B5EF4-FFF2-40B4-BE49-F238E27FC236}">
                <a16:creationId xmlns:a16="http://schemas.microsoft.com/office/drawing/2014/main" id="{74C43FA5-3C3A-6AB4-580F-6715FFADA314}"/>
              </a:ext>
            </a:extLst>
          </p:cNvPr>
          <p:cNvSpPr txBox="1"/>
          <p:nvPr/>
        </p:nvSpPr>
        <p:spPr>
          <a:xfrm>
            <a:off x="1340182" y="2507639"/>
            <a:ext cx="1210588" cy="959686"/>
          </a:xfrm>
          <a:prstGeom prst="rect">
            <a:avLst/>
          </a:prstGeom>
          <a:noFill/>
        </p:spPr>
        <p:txBody>
          <a:bodyPr wrap="none" rtlCol="0">
            <a:spAutoFit/>
          </a:bodyPr>
          <a:lstStyle/>
          <a:p>
            <a:pPr algn="ctr">
              <a:lnSpc>
                <a:spcPct val="150000"/>
              </a:lnSpc>
            </a:pPr>
            <a:r>
              <a:rPr kumimoji="1" lang="zh-CN" altLang="en-US" sz="2000" dirty="0"/>
              <a:t>领域性质</a:t>
            </a:r>
            <a:endParaRPr kumimoji="1" lang="en-US" altLang="zh-CN" sz="2000" dirty="0"/>
          </a:p>
          <a:p>
            <a:pPr algn="ctr">
              <a:lnSpc>
                <a:spcPct val="150000"/>
              </a:lnSpc>
            </a:pPr>
            <a:r>
              <a:rPr kumimoji="1" lang="zh-CN" altLang="en-US" sz="2000" dirty="0"/>
              <a:t>用户需求</a:t>
            </a:r>
          </a:p>
        </p:txBody>
      </p:sp>
      <p:sp>
        <p:nvSpPr>
          <p:cNvPr id="18" name="椭圆 17">
            <a:extLst>
              <a:ext uri="{FF2B5EF4-FFF2-40B4-BE49-F238E27FC236}">
                <a16:creationId xmlns:a16="http://schemas.microsoft.com/office/drawing/2014/main" id="{6FEC67E5-7FAC-07FE-0D61-45C22680FD66}"/>
              </a:ext>
            </a:extLst>
          </p:cNvPr>
          <p:cNvSpPr/>
          <p:nvPr/>
        </p:nvSpPr>
        <p:spPr>
          <a:xfrm>
            <a:off x="8362122" y="2348613"/>
            <a:ext cx="3180521" cy="1206955"/>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051732D3-C02B-4160-9D23-A223625D724F}"/>
              </a:ext>
            </a:extLst>
          </p:cNvPr>
          <p:cNvSpPr txBox="1"/>
          <p:nvPr/>
        </p:nvSpPr>
        <p:spPr>
          <a:xfrm>
            <a:off x="9067172" y="2465242"/>
            <a:ext cx="1467068" cy="959686"/>
          </a:xfrm>
          <a:prstGeom prst="rect">
            <a:avLst/>
          </a:prstGeom>
          <a:noFill/>
        </p:spPr>
        <p:txBody>
          <a:bodyPr wrap="none" rtlCol="0">
            <a:spAutoFit/>
          </a:bodyPr>
          <a:lstStyle/>
          <a:p>
            <a:pPr algn="ctr">
              <a:lnSpc>
                <a:spcPct val="150000"/>
              </a:lnSpc>
            </a:pPr>
            <a:r>
              <a:rPr kumimoji="1" lang="zh-CN" altLang="en-US" sz="2000" dirty="0"/>
              <a:t>软件程序</a:t>
            </a:r>
            <a:endParaRPr kumimoji="1" lang="en-US" altLang="zh-CN" sz="2000" dirty="0"/>
          </a:p>
          <a:p>
            <a:pPr algn="ctr">
              <a:lnSpc>
                <a:spcPct val="150000"/>
              </a:lnSpc>
            </a:pPr>
            <a:r>
              <a:rPr kumimoji="1" lang="zh-CN" altLang="en-US" sz="2000" dirty="0"/>
              <a:t>计算机硬件</a:t>
            </a:r>
          </a:p>
        </p:txBody>
      </p:sp>
      <p:pic>
        <p:nvPicPr>
          <p:cNvPr id="21" name="图片 20" descr="卡通人物&#10;&#10;中度可信度描述已自动生成">
            <a:extLst>
              <a:ext uri="{FF2B5EF4-FFF2-40B4-BE49-F238E27FC236}">
                <a16:creationId xmlns:a16="http://schemas.microsoft.com/office/drawing/2014/main" id="{56A308B2-BDFE-31E5-72EC-C85D0155794C}"/>
              </a:ext>
            </a:extLst>
          </p:cNvPr>
          <p:cNvPicPr>
            <a:picLocks noChangeAspect="1"/>
          </p:cNvPicPr>
          <p:nvPr/>
        </p:nvPicPr>
        <p:blipFill>
          <a:blip r:embed="rId4"/>
          <a:stretch>
            <a:fillRect/>
          </a:stretch>
        </p:blipFill>
        <p:spPr>
          <a:xfrm>
            <a:off x="8557515" y="4254544"/>
            <a:ext cx="2789734" cy="2097467"/>
          </a:xfrm>
          <a:prstGeom prst="rect">
            <a:avLst/>
          </a:prstGeom>
        </p:spPr>
      </p:pic>
      <p:pic>
        <p:nvPicPr>
          <p:cNvPr id="4100" name="Picture 4">
            <a:extLst>
              <a:ext uri="{FF2B5EF4-FFF2-40B4-BE49-F238E27FC236}">
                <a16:creationId xmlns:a16="http://schemas.microsoft.com/office/drawing/2014/main" id="{8E9B42D8-B052-867D-D46A-8AD53C1C7F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96" y="4118634"/>
            <a:ext cx="1864990" cy="112190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D4A4468-6DB9-4AC9-8B9A-8BAADA1B9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96" y="5286272"/>
            <a:ext cx="2136913" cy="12049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890ADCE-3C86-ABE6-0BD6-D8055840E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4834" y="4116395"/>
            <a:ext cx="1864990" cy="12433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89A785F-1955-A153-EBF1-AD70972EA4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45" y="5330658"/>
            <a:ext cx="1599479" cy="1143542"/>
          </a:xfrm>
          <a:prstGeom prst="rect">
            <a:avLst/>
          </a:prstGeom>
          <a:noFill/>
          <a:extLst>
            <a:ext uri="{909E8E84-426E-40DD-AFC4-6F175D3DCCD1}">
              <a14:hiddenFill xmlns:a14="http://schemas.microsoft.com/office/drawing/2010/main">
                <a:solidFill>
                  <a:srgbClr val="FFFFFF"/>
                </a:solidFill>
              </a14:hiddenFill>
            </a:ext>
          </a:extLst>
        </p:spPr>
      </p:pic>
      <p:sp>
        <p:nvSpPr>
          <p:cNvPr id="23" name="下箭头 22">
            <a:extLst>
              <a:ext uri="{FF2B5EF4-FFF2-40B4-BE49-F238E27FC236}">
                <a16:creationId xmlns:a16="http://schemas.microsoft.com/office/drawing/2014/main" id="{FCCCDC93-5814-BFD6-A1B3-14DAB7E53A08}"/>
              </a:ext>
            </a:extLst>
          </p:cNvPr>
          <p:cNvSpPr/>
          <p:nvPr/>
        </p:nvSpPr>
        <p:spPr>
          <a:xfrm>
            <a:off x="1779104" y="3687417"/>
            <a:ext cx="308113" cy="42897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下箭头 23">
            <a:extLst>
              <a:ext uri="{FF2B5EF4-FFF2-40B4-BE49-F238E27FC236}">
                <a16:creationId xmlns:a16="http://schemas.microsoft.com/office/drawing/2014/main" id="{671309CA-7C6C-95D9-AA96-0C7A5039356F}"/>
              </a:ext>
            </a:extLst>
          </p:cNvPr>
          <p:cNvSpPr/>
          <p:nvPr/>
        </p:nvSpPr>
        <p:spPr>
          <a:xfrm>
            <a:off x="9781211" y="3692503"/>
            <a:ext cx="308113" cy="42897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左右箭头 24">
            <a:extLst>
              <a:ext uri="{FF2B5EF4-FFF2-40B4-BE49-F238E27FC236}">
                <a16:creationId xmlns:a16="http://schemas.microsoft.com/office/drawing/2014/main" id="{AEDD2473-2715-005A-BB71-9CE01D64348C}"/>
              </a:ext>
            </a:extLst>
          </p:cNvPr>
          <p:cNvSpPr/>
          <p:nvPr/>
        </p:nvSpPr>
        <p:spPr>
          <a:xfrm>
            <a:off x="4594809" y="5098774"/>
            <a:ext cx="3465826" cy="38762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82400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E75DB-E5F2-E72A-7AFD-9510EC2D3DB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E7A6B12-3283-4C3F-5738-C5344412127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5D460D2-4668-3DA0-8D6C-5D0A27203E0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AB32E986-FC43-D038-8836-0E6952DCB94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引出质量需求的问题</a:t>
            </a:r>
          </a:p>
        </p:txBody>
      </p:sp>
      <p:sp>
        <p:nvSpPr>
          <p:cNvPr id="5" name="日期占位符 4">
            <a:extLst>
              <a:ext uri="{FF2B5EF4-FFF2-40B4-BE49-F238E27FC236}">
                <a16:creationId xmlns:a16="http://schemas.microsoft.com/office/drawing/2014/main" id="{DEDA7E33-571E-AB25-BA8C-8FEFD3554B25}"/>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F19E2A1E-F5CC-87C0-2A3F-CEFC6DDB9A0F}"/>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4C96754F-CA61-7C0F-F3FE-BDE35FB92ADE}"/>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E4E30863-952C-D307-B486-7D6E14CBCB03}"/>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BDD763C2-E73B-65ED-69C9-614C34CD0376}"/>
              </a:ext>
            </a:extLst>
          </p:cNvPr>
          <p:cNvSpPr txBox="1"/>
          <p:nvPr/>
        </p:nvSpPr>
        <p:spPr>
          <a:xfrm>
            <a:off x="641636" y="1114944"/>
            <a:ext cx="5874574" cy="390504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性能</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可靠性</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安全性</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可用性</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可维护性</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精度与精确性</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交付时间及成本</a:t>
            </a:r>
          </a:p>
        </p:txBody>
      </p:sp>
      <p:sp>
        <p:nvSpPr>
          <p:cNvPr id="10" name="文本框 9">
            <a:extLst>
              <a:ext uri="{FF2B5EF4-FFF2-40B4-BE49-F238E27FC236}">
                <a16:creationId xmlns:a16="http://schemas.microsoft.com/office/drawing/2014/main" id="{F6136425-8ED2-99DE-7873-378C43A75F3A}"/>
              </a:ext>
            </a:extLst>
          </p:cNvPr>
          <p:cNvSpPr txBox="1"/>
          <p:nvPr/>
        </p:nvSpPr>
        <p:spPr>
          <a:xfrm>
            <a:off x="5064341" y="1114946"/>
            <a:ext cx="6178118" cy="4524315"/>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marL="342900" indent="-342900">
              <a:buFont typeface="Arial" panose="020B0604020202020204" pitchFamily="34" charset="0"/>
              <a:buChar char="•"/>
            </a:pPr>
            <a:r>
              <a:rPr lang="en-US" altLang="zh-CN" sz="2400" i="1" dirty="0">
                <a:solidFill>
                  <a:srgbClr val="000000"/>
                </a:solidFill>
                <a:effectLst/>
                <a:latin typeface="Arial" panose="020B0604020202020204" pitchFamily="34" charset="0"/>
              </a:rPr>
              <a:t>“-</a:t>
            </a:r>
            <a:r>
              <a:rPr lang="en-US" altLang="zh-CN" sz="2400" i="1" dirty="0" err="1">
                <a:solidFill>
                  <a:srgbClr val="000000"/>
                </a:solidFill>
                <a:effectLst/>
                <a:latin typeface="Arial" panose="020B0604020202020204" pitchFamily="34" charset="0"/>
              </a:rPr>
              <a:t>ilities</a:t>
            </a:r>
            <a:r>
              <a:rPr lang="en-US" altLang="zh-CN" sz="2400" i="1"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accessibility, adaptability, adjustability,</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affordability, availability, capability, compatibility,</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composability, comprehensibility, configurability,</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controllability, customizability, </a:t>
            </a:r>
            <a:r>
              <a:rPr lang="en-US" altLang="zh-CN" dirty="0" err="1">
                <a:solidFill>
                  <a:srgbClr val="000000"/>
                </a:solidFill>
                <a:effectLst/>
                <a:latin typeface="Arial" panose="020B0604020202020204" pitchFamily="34" charset="0"/>
              </a:rPr>
              <a:t>enhanceability</a:t>
            </a:r>
            <a:r>
              <a:rPr lang="en-US" altLang="zh-CN" dirty="0">
                <a:solidFill>
                  <a:srgbClr val="000000"/>
                </a:solidFill>
                <a:effectLst/>
                <a:latin typeface="Arial" panose="020B0604020202020204" pitchFamily="34" charset="0"/>
              </a:rPr>
              <a:t>,</a:t>
            </a:r>
            <a:r>
              <a:rPr lang="zh-CN" altLang="en-US" dirty="0">
                <a:solidFill>
                  <a:srgbClr val="000000"/>
                </a:solidFill>
                <a:latin typeface="Arial" panose="020B0604020202020204" pitchFamily="34" charset="0"/>
              </a:rPr>
              <a:t> </a:t>
            </a:r>
            <a:r>
              <a:rPr lang="en-US" altLang="zh-CN" dirty="0">
                <a:solidFill>
                  <a:srgbClr val="000000"/>
                </a:solidFill>
                <a:effectLst/>
                <a:latin typeface="Arial" panose="020B0604020202020204" pitchFamily="34" charset="0"/>
              </a:rPr>
              <a:t>evolvability, expandability, extensibility, flexibility,</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inter-operability, learnability, maintainability,</a:t>
            </a:r>
            <a:r>
              <a:rPr lang="zh-CN" altLang="en-US" dirty="0">
                <a:solidFill>
                  <a:srgbClr val="000000"/>
                </a:solidFill>
                <a:latin typeface="Arial" panose="020B0604020202020204" pitchFamily="34" charset="0"/>
              </a:rPr>
              <a:t> </a:t>
            </a:r>
            <a:r>
              <a:rPr lang="en-US" altLang="zh-CN" dirty="0">
                <a:solidFill>
                  <a:srgbClr val="000000"/>
                </a:solidFill>
                <a:effectLst/>
                <a:latin typeface="Arial" panose="020B0604020202020204" pitchFamily="34" charset="0"/>
              </a:rPr>
              <a:t>modifiability, portability, reconfigurability, reliability,</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repeatability, replaceability, reusability, scalability,</a:t>
            </a:r>
            <a:r>
              <a:rPr lang="zh-CN" altLang="en-US" dirty="0">
                <a:solidFill>
                  <a:srgbClr val="000000"/>
                </a:solidFill>
                <a:effectLst/>
                <a:latin typeface="Arial" panose="020B0604020202020204" pitchFamily="34" charset="0"/>
              </a:rPr>
              <a:t> </a:t>
            </a:r>
            <a:r>
              <a:rPr lang="en-US" altLang="zh-CN" dirty="0" err="1">
                <a:solidFill>
                  <a:srgbClr val="000000"/>
                </a:solidFill>
                <a:effectLst/>
                <a:latin typeface="Arial" panose="020B0604020202020204" pitchFamily="34" charset="0"/>
              </a:rPr>
              <a:t>standardizability</a:t>
            </a:r>
            <a:r>
              <a:rPr lang="en-US" altLang="zh-CN" dirty="0">
                <a:solidFill>
                  <a:srgbClr val="000000"/>
                </a:solidFill>
                <a:effectLst/>
                <a:latin typeface="Arial" panose="020B0604020202020204" pitchFamily="34" charset="0"/>
              </a:rPr>
              <a:t>, supportability, survivability,</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sustainability, testability, traceability, trainability,</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transferability, usability, variability, versatility, ...</a:t>
            </a:r>
          </a:p>
          <a:p>
            <a:pPr marL="342900" indent="-342900">
              <a:buFont typeface="Arial" panose="020B0604020202020204" pitchFamily="34" charset="0"/>
              <a:buChar char="•"/>
            </a:pPr>
            <a:r>
              <a:rPr lang="en-US" altLang="zh-CN" sz="2400" i="1" dirty="0">
                <a:solidFill>
                  <a:srgbClr val="000000"/>
                </a:solidFill>
                <a:effectLst/>
                <a:latin typeface="Arial" panose="020B0604020202020204" pitchFamily="34" charset="0"/>
              </a:rPr>
              <a:t>“-</a:t>
            </a:r>
            <a:r>
              <a:rPr lang="en-US" altLang="zh-CN" sz="2400" i="1" dirty="0" err="1">
                <a:solidFill>
                  <a:srgbClr val="000000"/>
                </a:solidFill>
                <a:effectLst/>
                <a:latin typeface="Arial" panose="020B0604020202020204" pitchFamily="34" charset="0"/>
              </a:rPr>
              <a:t>ities</a:t>
            </a:r>
            <a:r>
              <a:rPr lang="en-US" altLang="zh-CN" sz="2400" i="1"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additivity, distributivity, diversity,</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modularity, plasticity, safety, security, similarity,</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simplicity, ...</a:t>
            </a:r>
          </a:p>
          <a:p>
            <a:pPr marL="342900" indent="-342900">
              <a:buFont typeface="Arial" panose="020B0604020202020204" pitchFamily="34" charset="0"/>
              <a:buChar char="•"/>
            </a:pPr>
            <a:r>
              <a:rPr lang="en-US" altLang="zh-CN" sz="2400" i="1" dirty="0">
                <a:solidFill>
                  <a:srgbClr val="000000"/>
                </a:solidFill>
                <a:effectLst/>
                <a:latin typeface="Arial" panose="020B0604020202020204" pitchFamily="34" charset="0"/>
              </a:rPr>
              <a:t>Other: </a:t>
            </a:r>
            <a:r>
              <a:rPr lang="en-US" altLang="zh-CN" dirty="0">
                <a:solidFill>
                  <a:srgbClr val="000000"/>
                </a:solidFill>
                <a:effectLst/>
                <a:latin typeface="Arial" panose="020B0604020202020204" pitchFamily="34" charset="0"/>
              </a:rPr>
              <a:t>accuracy, completeness, performance,</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responsiveness, user-friendliness, ...</a:t>
            </a:r>
          </a:p>
        </p:txBody>
      </p:sp>
    </p:spTree>
    <p:extLst>
      <p:ext uri="{BB962C8B-B14F-4D97-AF65-F5344CB8AC3E}">
        <p14:creationId xmlns:p14="http://schemas.microsoft.com/office/powerpoint/2010/main" val="3697442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BAB77-D8AF-8441-FFA4-1F694B1FA83E}"/>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4CBDECF-4207-A584-136A-D027DAEABA91}"/>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568509E8-7145-51E8-6A6C-FAC2D1FC79EC}"/>
              </a:ext>
            </a:extLst>
          </p:cNvPr>
          <p:cNvSpPr>
            <a:spLocks noGrp="1"/>
          </p:cNvSpPr>
          <p:nvPr>
            <p:ph type="ctrTitle"/>
          </p:nvPr>
        </p:nvSpPr>
        <p:spPr/>
        <p:txBody>
          <a:bodyPr>
            <a:normAutofit/>
          </a:bodyPr>
          <a:lstStyle/>
          <a:p>
            <a:r>
              <a:rPr kumimoji="1" lang="zh-CN" altLang="en-US" sz="4000" dirty="0">
                <a:latin typeface="+mn-ea"/>
                <a:ea typeface="+mn-ea"/>
              </a:rPr>
              <a:t>需求获取技术</a:t>
            </a:r>
          </a:p>
        </p:txBody>
      </p:sp>
      <p:sp>
        <p:nvSpPr>
          <p:cNvPr id="3" name="副标题 2">
            <a:extLst>
              <a:ext uri="{FF2B5EF4-FFF2-40B4-BE49-F238E27FC236}">
                <a16:creationId xmlns:a16="http://schemas.microsoft.com/office/drawing/2014/main" id="{2CDC4031-F9F4-2B39-6821-BFD5BB4A861C}"/>
              </a:ext>
            </a:extLst>
          </p:cNvPr>
          <p:cNvSpPr>
            <a:spLocks noGrp="1"/>
          </p:cNvSpPr>
          <p:nvPr>
            <p:ph type="subTitle" idx="1"/>
          </p:nvPr>
        </p:nvSpPr>
        <p:spPr>
          <a:xfrm>
            <a:off x="3810000" y="3720317"/>
            <a:ext cx="4572000" cy="1655762"/>
          </a:xfrm>
        </p:spPr>
        <p:txBody>
          <a:bodyPr>
            <a:normAutofit/>
          </a:bodyPr>
          <a:lstStyle/>
          <a:p>
            <a:pPr marL="342900" indent="-342900" algn="l">
              <a:lnSpc>
                <a:spcPct val="100000"/>
              </a:lnSpc>
              <a:buClr>
                <a:srgbClr val="C00000"/>
              </a:buClr>
              <a:buFont typeface="Wingdings" pitchFamily="2" charset="2"/>
              <a:buChar char="n"/>
            </a:pPr>
            <a:r>
              <a:rPr kumimoji="1" lang="zh-CN" altLang="en-US" sz="2000" dirty="0"/>
              <a:t>需求获取技术</a:t>
            </a:r>
            <a:endParaRPr kumimoji="1" lang="en-US" altLang="zh-CN" sz="2000" dirty="0"/>
          </a:p>
          <a:p>
            <a:pPr marL="342900" indent="-342900" algn="l">
              <a:lnSpc>
                <a:spcPct val="100000"/>
              </a:lnSpc>
              <a:buClr>
                <a:srgbClr val="C00000"/>
              </a:buClr>
              <a:buFont typeface="Wingdings" pitchFamily="2" charset="2"/>
              <a:buChar char="n"/>
            </a:pPr>
            <a:r>
              <a:rPr kumimoji="1" lang="zh-CN" altLang="en-US" sz="2000" dirty="0"/>
              <a:t>需求获取实践</a:t>
            </a:r>
            <a:endParaRPr kumimoji="1" lang="en-US" altLang="zh-CN" sz="2000" dirty="0"/>
          </a:p>
        </p:txBody>
      </p:sp>
      <p:cxnSp>
        <p:nvCxnSpPr>
          <p:cNvPr id="8" name="直线连接符 7">
            <a:extLst>
              <a:ext uri="{FF2B5EF4-FFF2-40B4-BE49-F238E27FC236}">
                <a16:creationId xmlns:a16="http://schemas.microsoft.com/office/drawing/2014/main" id="{7A555E5E-B72C-D16D-9595-90D56F711A11}"/>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5" name="图形 4" descr="徽章 3 纯色填充">
            <a:extLst>
              <a:ext uri="{FF2B5EF4-FFF2-40B4-BE49-F238E27FC236}">
                <a16:creationId xmlns:a16="http://schemas.microsoft.com/office/drawing/2014/main" id="{AD9E1C5B-985A-7065-14EB-C000EF5FFB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15026" y="2805924"/>
            <a:ext cx="704040" cy="704040"/>
          </a:xfrm>
          <a:prstGeom prst="rect">
            <a:avLst/>
          </a:prstGeom>
        </p:spPr>
      </p:pic>
    </p:spTree>
    <p:extLst>
      <p:ext uri="{BB962C8B-B14F-4D97-AF65-F5344CB8AC3E}">
        <p14:creationId xmlns:p14="http://schemas.microsoft.com/office/powerpoint/2010/main" val="886456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18CCA-01D3-3F08-8ACB-CB8AEC036A2D}"/>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DF68920-B50E-843F-D689-46CA0292F52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0D98F62-3814-BAF2-E4AA-BDA524E9D6B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1E3ECF5-5F40-86AF-187F-859C22C61FB6}"/>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需求获取技术</a:t>
            </a:r>
          </a:p>
        </p:txBody>
      </p:sp>
      <p:sp>
        <p:nvSpPr>
          <p:cNvPr id="5" name="日期占位符 4">
            <a:extLst>
              <a:ext uri="{FF2B5EF4-FFF2-40B4-BE49-F238E27FC236}">
                <a16:creationId xmlns:a16="http://schemas.microsoft.com/office/drawing/2014/main" id="{027AAA95-D5D6-7E65-AA48-81A0CE7AA327}"/>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32065943-C87D-6FE7-324A-B11C5DD53470}"/>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A0749466-1942-59B5-28FA-095F772EC4E3}"/>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0A27BBD8-A99B-9A38-B861-54628DF403A9}"/>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DE2000AC-0847-B344-1BD5-D111EC170902}"/>
              </a:ext>
            </a:extLst>
          </p:cNvPr>
          <p:cNvSpPr txBox="1"/>
          <p:nvPr/>
        </p:nvSpPr>
        <p:spPr>
          <a:xfrm>
            <a:off x="641636" y="1114944"/>
            <a:ext cx="5874574" cy="440120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FF3300"/>
                </a:solidFill>
                <a:effectLst/>
                <a:latin typeface="+mn-ea"/>
              </a:rPr>
              <a:t>面谈 </a:t>
            </a:r>
          </a:p>
          <a:p>
            <a:pPr marL="800100" lvl="1" indent="-342900">
              <a:buFont typeface="Arial" panose="020B0604020202020204" pitchFamily="34" charset="0"/>
              <a:buChar char="•"/>
            </a:pPr>
            <a:r>
              <a:rPr lang="zh-CN" altLang="en-US" sz="2000" dirty="0">
                <a:solidFill>
                  <a:srgbClr val="000000"/>
                </a:solidFill>
                <a:effectLst/>
                <a:latin typeface="+mn-ea"/>
              </a:rPr>
              <a:t>一样的地点，一样的时间 </a:t>
            </a:r>
          </a:p>
          <a:p>
            <a:pPr marL="800100" lvl="1" indent="-342900">
              <a:buFont typeface="Arial" panose="020B0604020202020204" pitchFamily="34" charset="0"/>
              <a:buChar char="•"/>
            </a:pPr>
            <a:r>
              <a:rPr lang="zh-CN" altLang="en-US" sz="2000" dirty="0">
                <a:solidFill>
                  <a:srgbClr val="000000"/>
                </a:solidFill>
                <a:effectLst/>
                <a:latin typeface="+mn-ea"/>
              </a:rPr>
              <a:t>少量人参与，分析师驱动 </a:t>
            </a:r>
          </a:p>
          <a:p>
            <a:pPr marL="342900" indent="-342900">
              <a:lnSpc>
                <a:spcPct val="150000"/>
              </a:lnSpc>
              <a:buFont typeface="Arial" panose="020B0604020202020204" pitchFamily="34" charset="0"/>
              <a:buChar char="•"/>
            </a:pPr>
            <a:r>
              <a:rPr lang="zh-CN" altLang="en-US" sz="2000" dirty="0">
                <a:solidFill>
                  <a:srgbClr val="FF3300"/>
                </a:solidFill>
                <a:effectLst/>
                <a:latin typeface="+mn-ea"/>
              </a:rPr>
              <a:t>问卷调查 </a:t>
            </a:r>
          </a:p>
          <a:p>
            <a:pPr marL="800100" lvl="1" indent="-342900">
              <a:buFont typeface="Arial" panose="020B0604020202020204" pitchFamily="34" charset="0"/>
              <a:buChar char="•"/>
            </a:pPr>
            <a:r>
              <a:rPr lang="zh-CN" altLang="en-US" sz="2000" dirty="0">
                <a:solidFill>
                  <a:srgbClr val="000000"/>
                </a:solidFill>
                <a:latin typeface="+mn-ea"/>
              </a:rPr>
              <a:t>不同的时间，不同的地点 </a:t>
            </a:r>
          </a:p>
          <a:p>
            <a:pPr marL="800100" lvl="1" indent="-342900">
              <a:buFont typeface="Arial" panose="020B0604020202020204" pitchFamily="34" charset="0"/>
              <a:buChar char="•"/>
            </a:pPr>
            <a:r>
              <a:rPr lang="zh-CN" altLang="en-US" sz="2000" dirty="0">
                <a:solidFill>
                  <a:srgbClr val="000000"/>
                </a:solidFill>
                <a:latin typeface="+mn-ea"/>
              </a:rPr>
              <a:t>很多人参与，分析师观察 </a:t>
            </a:r>
          </a:p>
          <a:p>
            <a:pPr marL="342900" indent="-342900">
              <a:lnSpc>
                <a:spcPct val="150000"/>
              </a:lnSpc>
              <a:buFont typeface="Arial" panose="020B0604020202020204" pitchFamily="34" charset="0"/>
              <a:buChar char="•"/>
            </a:pPr>
            <a:r>
              <a:rPr lang="zh-CN" altLang="en-US" sz="2000" dirty="0">
                <a:solidFill>
                  <a:srgbClr val="FF3300"/>
                </a:solidFill>
                <a:effectLst/>
                <a:latin typeface="+mn-ea"/>
              </a:rPr>
              <a:t>群体诱导技术 </a:t>
            </a:r>
          </a:p>
          <a:p>
            <a:pPr marL="800100" lvl="1" indent="-342900">
              <a:buFont typeface="Arial" panose="020B0604020202020204" pitchFamily="34" charset="0"/>
              <a:buChar char="•"/>
            </a:pPr>
            <a:r>
              <a:rPr lang="zh-CN" altLang="en-US" sz="2000" dirty="0">
                <a:solidFill>
                  <a:srgbClr val="000000"/>
                </a:solidFill>
                <a:latin typeface="+mn-ea"/>
              </a:rPr>
              <a:t>相同或不同的地点，同样的时间 </a:t>
            </a:r>
          </a:p>
          <a:p>
            <a:pPr marL="800100" lvl="1" indent="-342900">
              <a:buFont typeface="Arial" panose="020B0604020202020204" pitchFamily="34" charset="0"/>
              <a:buChar char="•"/>
            </a:pPr>
            <a:r>
              <a:rPr lang="en-US" altLang="zh-CN" sz="2000" dirty="0">
                <a:solidFill>
                  <a:srgbClr val="000000"/>
                </a:solidFill>
                <a:latin typeface="+mn-ea"/>
              </a:rPr>
              <a:t>20</a:t>
            </a:r>
            <a:r>
              <a:rPr lang="zh-CN" altLang="en-US" sz="2000" dirty="0">
                <a:solidFill>
                  <a:srgbClr val="000000"/>
                </a:solidFill>
                <a:latin typeface="+mn-ea"/>
              </a:rPr>
              <a:t>人左右，分析师参与 </a:t>
            </a:r>
          </a:p>
          <a:p>
            <a:pPr marL="342900" indent="-342900">
              <a:lnSpc>
                <a:spcPct val="150000"/>
              </a:lnSpc>
              <a:buFont typeface="Arial" panose="020B0604020202020204" pitchFamily="34" charset="0"/>
              <a:buChar char="•"/>
            </a:pPr>
            <a:r>
              <a:rPr lang="zh-CN" altLang="en-US" sz="2000" dirty="0">
                <a:solidFill>
                  <a:srgbClr val="FF3300"/>
                </a:solidFill>
                <a:effectLst/>
                <a:latin typeface="+mn-ea"/>
              </a:rPr>
              <a:t>参与调查法 </a:t>
            </a:r>
          </a:p>
          <a:p>
            <a:pPr marL="800100" lvl="1" indent="-342900">
              <a:buFont typeface="Arial" panose="020B0604020202020204" pitchFamily="34" charset="0"/>
              <a:buChar char="•"/>
            </a:pPr>
            <a:r>
              <a:rPr lang="zh-CN" altLang="en-US" sz="2000" dirty="0">
                <a:solidFill>
                  <a:srgbClr val="000000"/>
                </a:solidFill>
                <a:latin typeface="+mn-ea"/>
              </a:rPr>
              <a:t>同样的时间，同样的地点 </a:t>
            </a:r>
          </a:p>
          <a:p>
            <a:pPr marL="800100" lvl="1" indent="-342900">
              <a:buFont typeface="Arial" panose="020B0604020202020204" pitchFamily="34" charset="0"/>
              <a:buChar char="•"/>
            </a:pPr>
            <a:r>
              <a:rPr lang="zh-CN" altLang="en-US" sz="2000" dirty="0">
                <a:solidFill>
                  <a:srgbClr val="000000"/>
                </a:solidFill>
                <a:latin typeface="+mn-ea"/>
              </a:rPr>
              <a:t>分析师参与 </a:t>
            </a:r>
          </a:p>
        </p:txBody>
      </p:sp>
      <p:sp>
        <p:nvSpPr>
          <p:cNvPr id="11" name="文本框 10">
            <a:extLst>
              <a:ext uri="{FF2B5EF4-FFF2-40B4-BE49-F238E27FC236}">
                <a16:creationId xmlns:a16="http://schemas.microsoft.com/office/drawing/2014/main" id="{1C0A97D1-5B0F-D6A5-4D7E-DA2AA6C5812E}"/>
              </a:ext>
            </a:extLst>
          </p:cNvPr>
          <p:cNvSpPr txBox="1"/>
          <p:nvPr/>
        </p:nvSpPr>
        <p:spPr>
          <a:xfrm>
            <a:off x="7418772" y="2199610"/>
            <a:ext cx="2179467" cy="2807885"/>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pPr>
              <a:lnSpc>
                <a:spcPct val="150000"/>
              </a:lnSpc>
            </a:pPr>
            <a:r>
              <a:rPr lang="en-US" altLang="zh-CN" sz="2000" dirty="0">
                <a:solidFill>
                  <a:srgbClr val="C00000"/>
                </a:solidFill>
                <a:effectLst/>
                <a:latin typeface="+mn-ea"/>
              </a:rPr>
              <a:t>•</a:t>
            </a:r>
            <a:r>
              <a:rPr lang="zh-CN" altLang="en-US" sz="2000" dirty="0">
                <a:solidFill>
                  <a:srgbClr val="C00000"/>
                </a:solidFill>
                <a:effectLst/>
                <a:latin typeface="+mn-ea"/>
              </a:rPr>
              <a:t> 文档分析</a:t>
            </a:r>
          </a:p>
          <a:p>
            <a:pPr>
              <a:lnSpc>
                <a:spcPct val="150000"/>
              </a:lnSpc>
            </a:pPr>
            <a:r>
              <a:rPr lang="en-US" altLang="zh-CN" sz="2000" dirty="0">
                <a:solidFill>
                  <a:srgbClr val="C00000"/>
                </a:solidFill>
                <a:effectLst/>
                <a:latin typeface="+mn-ea"/>
              </a:rPr>
              <a:t>•</a:t>
            </a:r>
            <a:r>
              <a:rPr lang="zh-CN" altLang="en-US" sz="2000" dirty="0">
                <a:solidFill>
                  <a:srgbClr val="C00000"/>
                </a:solidFill>
                <a:effectLst/>
                <a:latin typeface="+mn-ea"/>
              </a:rPr>
              <a:t> 头脑风暴</a:t>
            </a:r>
          </a:p>
          <a:p>
            <a:pPr>
              <a:lnSpc>
                <a:spcPct val="150000"/>
              </a:lnSpc>
            </a:pPr>
            <a:r>
              <a:rPr lang="en-US" altLang="zh-CN" sz="2000" dirty="0">
                <a:solidFill>
                  <a:srgbClr val="C00000"/>
                </a:solidFill>
                <a:effectLst/>
                <a:latin typeface="+mn-ea"/>
              </a:rPr>
              <a:t>•</a:t>
            </a:r>
            <a:r>
              <a:rPr lang="zh-CN" altLang="en-US" sz="2000" dirty="0">
                <a:solidFill>
                  <a:srgbClr val="C00000"/>
                </a:solidFill>
                <a:effectLst/>
                <a:latin typeface="+mn-ea"/>
              </a:rPr>
              <a:t> 情景分析</a:t>
            </a:r>
          </a:p>
          <a:p>
            <a:pPr>
              <a:lnSpc>
                <a:spcPct val="150000"/>
              </a:lnSpc>
            </a:pPr>
            <a:r>
              <a:rPr lang="en-US" altLang="zh-CN" sz="2000" dirty="0">
                <a:solidFill>
                  <a:srgbClr val="C00000"/>
                </a:solidFill>
                <a:effectLst/>
                <a:latin typeface="+mn-ea"/>
              </a:rPr>
              <a:t>•</a:t>
            </a:r>
            <a:r>
              <a:rPr lang="zh-CN" altLang="en-US" sz="2000" dirty="0">
                <a:solidFill>
                  <a:srgbClr val="C00000"/>
                </a:solidFill>
                <a:effectLst/>
                <a:latin typeface="+mn-ea"/>
              </a:rPr>
              <a:t> 原型化方法</a:t>
            </a:r>
          </a:p>
          <a:p>
            <a:pPr>
              <a:lnSpc>
                <a:spcPct val="150000"/>
              </a:lnSpc>
            </a:pPr>
            <a:r>
              <a:rPr lang="en-US" altLang="zh-CN" sz="2000" dirty="0">
                <a:solidFill>
                  <a:srgbClr val="C00000"/>
                </a:solidFill>
                <a:effectLst/>
                <a:latin typeface="+mn-ea"/>
              </a:rPr>
              <a:t>•</a:t>
            </a:r>
            <a:r>
              <a:rPr lang="zh-CN" altLang="en-US" sz="2000" dirty="0">
                <a:solidFill>
                  <a:srgbClr val="C00000"/>
                </a:solidFill>
                <a:effectLst/>
                <a:latin typeface="+mn-ea"/>
              </a:rPr>
              <a:t> 建模方法</a:t>
            </a:r>
          </a:p>
          <a:p>
            <a:pPr>
              <a:lnSpc>
                <a:spcPct val="150000"/>
              </a:lnSpc>
            </a:pPr>
            <a:r>
              <a:rPr lang="en-US" altLang="zh-CN" sz="2000" dirty="0">
                <a:solidFill>
                  <a:srgbClr val="C00000"/>
                </a:solidFill>
                <a:effectLst/>
                <a:latin typeface="+mn-ea"/>
              </a:rPr>
              <a:t>•</a:t>
            </a:r>
            <a:r>
              <a:rPr lang="zh-CN" altLang="en-US" sz="2000" dirty="0">
                <a:solidFill>
                  <a:srgbClr val="C00000"/>
                </a:solidFill>
                <a:effectLst/>
                <a:latin typeface="+mn-ea"/>
              </a:rPr>
              <a:t> 需求讨论会</a:t>
            </a:r>
          </a:p>
        </p:txBody>
      </p:sp>
    </p:spTree>
    <p:extLst>
      <p:ext uri="{BB962C8B-B14F-4D97-AF65-F5344CB8AC3E}">
        <p14:creationId xmlns:p14="http://schemas.microsoft.com/office/powerpoint/2010/main" val="3513844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4D3A0-AF32-E319-3724-8B48978FE5F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1B54C7B5-985B-4DFB-83D0-2C3FC759630D}"/>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EF5E5D9-ECBC-9632-3748-66EE4D7DFD1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B8C7F60B-933A-36B4-FCB3-40A547A8FE6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面谈</a:t>
            </a:r>
          </a:p>
        </p:txBody>
      </p:sp>
      <p:sp>
        <p:nvSpPr>
          <p:cNvPr id="5" name="日期占位符 4">
            <a:extLst>
              <a:ext uri="{FF2B5EF4-FFF2-40B4-BE49-F238E27FC236}">
                <a16:creationId xmlns:a16="http://schemas.microsoft.com/office/drawing/2014/main" id="{E7FDE1EA-0776-5940-C342-72E3EC02DF79}"/>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805FFDCE-5133-AD3A-44EA-61BDD3247BCD}"/>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542A3DBC-D9FA-D46E-2235-99A0700228AA}"/>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B3E90D53-0714-A84D-64F3-899968E46AC1}"/>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11716470-4D29-00A3-9F44-E7D408C8BF48}"/>
              </a:ext>
            </a:extLst>
          </p:cNvPr>
          <p:cNvSpPr txBox="1"/>
          <p:nvPr/>
        </p:nvSpPr>
        <p:spPr>
          <a:xfrm>
            <a:off x="641636" y="1114944"/>
            <a:ext cx="5874574" cy="34542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33CC"/>
                </a:solidFill>
                <a:effectLst/>
                <a:latin typeface="+mn-ea"/>
              </a:rPr>
              <a:t>问问题，听答案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什么时候面谈</a:t>
            </a:r>
            <a:r>
              <a:rPr lang="en-US" altLang="zh-CN" sz="2400" dirty="0">
                <a:solidFill>
                  <a:srgbClr val="000000"/>
                </a:solidFill>
                <a:effectLst/>
                <a:latin typeface="+mn-ea"/>
              </a:rPr>
              <a:t>?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可以见到干系人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很少的人了解很多内容的时候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真正的专家存在的时候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干系人不能被聚到一起的时候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问题不依赖交互来得到最后解答时 </a:t>
            </a:r>
          </a:p>
        </p:txBody>
      </p:sp>
    </p:spTree>
    <p:extLst>
      <p:ext uri="{BB962C8B-B14F-4D97-AF65-F5344CB8AC3E}">
        <p14:creationId xmlns:p14="http://schemas.microsoft.com/office/powerpoint/2010/main" val="1026687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3AAF4-3EE9-FAE1-E169-787027E7138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F1DB594F-329F-EE25-C26E-45C84C79376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22C1740-4952-4DF0-B140-502AF306B82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BAC76A54-0EEB-2084-8B3F-79BE8DB2E68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面谈</a:t>
            </a:r>
          </a:p>
        </p:txBody>
      </p:sp>
      <p:sp>
        <p:nvSpPr>
          <p:cNvPr id="5" name="日期占位符 4">
            <a:extLst>
              <a:ext uri="{FF2B5EF4-FFF2-40B4-BE49-F238E27FC236}">
                <a16:creationId xmlns:a16="http://schemas.microsoft.com/office/drawing/2014/main" id="{FFFC422A-EE6E-634C-E0A7-A7ECDEE65184}"/>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B9932560-124F-0E91-516B-45CCA7A119FF}"/>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D464B9B4-2F34-0369-900D-BCA8911B61DF}"/>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587A6D14-65A8-8AC4-2349-96F6AD9FEC3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A2B48CD1-ACE5-54F7-B1B0-EE2E6168CE67}"/>
              </a:ext>
            </a:extLst>
          </p:cNvPr>
          <p:cNvSpPr txBox="1"/>
          <p:nvPr/>
        </p:nvSpPr>
        <p:spPr>
          <a:xfrm>
            <a:off x="641636" y="1114944"/>
            <a:ext cx="5874574" cy="516628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STHeiti Light" panose="02010600040101010101" pitchFamily="2" charset="-122"/>
                <a:ea typeface="STHeiti Light" panose="02010600040101010101" pitchFamily="2" charset="-122"/>
              </a:rPr>
              <a:t>类型</a:t>
            </a:r>
            <a:endParaRPr lang="en-US" altLang="zh-CN" sz="2000" dirty="0">
              <a:solidFill>
                <a:srgbClr val="000000"/>
              </a:solidFill>
              <a:effectLst/>
              <a:latin typeface="STHeiti Light" panose="02010600040101010101" pitchFamily="2" charset="-122"/>
              <a:ea typeface="STHeiti Light" panose="02010600040101010101" pitchFamily="2" charset="-122"/>
            </a:endParaRPr>
          </a:p>
          <a:p>
            <a:pPr marL="342900" indent="-342900">
              <a:lnSpc>
                <a:spcPct val="150000"/>
              </a:lnSpc>
              <a:buFont typeface="Arial" panose="020B0604020202020204" pitchFamily="34" charset="0"/>
              <a:buChar char="•"/>
            </a:pPr>
            <a:r>
              <a:rPr lang="zh-CN" altLang="en-US" dirty="0">
                <a:solidFill>
                  <a:srgbClr val="000000"/>
                </a:solidFill>
                <a:effectLst/>
                <a:latin typeface="STHeiti Light" panose="02010600040101010101" pitchFamily="2" charset="-122"/>
                <a:ea typeface="STHeiti Light" panose="02010600040101010101" pitchFamily="2" charset="-122"/>
              </a:rPr>
              <a:t>有组织的面谈通常事先制定议程，问题可以是开放的 </a:t>
            </a:r>
          </a:p>
          <a:p>
            <a:pPr marL="342900" indent="-342900">
              <a:lnSpc>
                <a:spcPct val="150000"/>
              </a:lnSpc>
              <a:buFont typeface="Arial" panose="020B0604020202020204" pitchFamily="34" charset="0"/>
              <a:buChar char="•"/>
            </a:pPr>
            <a:r>
              <a:rPr lang="zh-CN" altLang="en-US" dirty="0">
                <a:solidFill>
                  <a:srgbClr val="000000"/>
                </a:solidFill>
                <a:effectLst/>
                <a:latin typeface="STHeiti Light" panose="02010600040101010101" pitchFamily="2" charset="-122"/>
                <a:ea typeface="STHeiti Light" panose="02010600040101010101" pitchFamily="2" charset="-122"/>
              </a:rPr>
              <a:t>自由面谈则无既定议程 </a:t>
            </a:r>
          </a:p>
          <a:p>
            <a:pPr marL="342900" indent="-342900">
              <a:lnSpc>
                <a:spcPct val="150000"/>
              </a:lnSpc>
              <a:buFont typeface="Arial" panose="020B0604020202020204" pitchFamily="34" charset="0"/>
              <a:buChar char="•"/>
            </a:pPr>
            <a:r>
              <a:rPr lang="zh-CN" altLang="en-US" sz="2000" dirty="0">
                <a:solidFill>
                  <a:srgbClr val="000000"/>
                </a:solidFill>
                <a:effectLst/>
                <a:latin typeface="STHeiti Light" panose="02010600040101010101" pitchFamily="2" charset="-122"/>
                <a:ea typeface="STHeiti Light" panose="02010600040101010101" pitchFamily="2" charset="-122"/>
              </a:rPr>
              <a:t>面谈的优点 </a:t>
            </a:r>
          </a:p>
          <a:p>
            <a:pPr marL="800100" lvl="1" indent="-342900">
              <a:lnSpc>
                <a:spcPct val="150000"/>
              </a:lnSpc>
              <a:buFont typeface="Arial" panose="020B0604020202020204" pitchFamily="34" charset="0"/>
              <a:buChar char="•"/>
            </a:pPr>
            <a:r>
              <a:rPr lang="zh-CN" altLang="en-US" dirty="0">
                <a:solidFill>
                  <a:srgbClr val="4800B6"/>
                </a:solidFill>
                <a:effectLst/>
                <a:latin typeface="STHeiti Light" panose="02010600040101010101" pitchFamily="2" charset="-122"/>
                <a:ea typeface="STHeiti Light" panose="02010600040101010101" pitchFamily="2" charset="-122"/>
              </a:rPr>
              <a:t>可以获得大量丰富的数据 </a:t>
            </a:r>
          </a:p>
          <a:p>
            <a:pPr marL="1257300" lvl="2" indent="-342900">
              <a:lnSpc>
                <a:spcPct val="150000"/>
              </a:lnSpc>
              <a:buFont typeface="Arial" panose="020B0604020202020204" pitchFamily="34" charset="0"/>
              <a:buChar char="•"/>
            </a:pPr>
            <a:r>
              <a:rPr lang="zh-CN" altLang="en-US" dirty="0">
                <a:solidFill>
                  <a:srgbClr val="000000"/>
                </a:solidFill>
                <a:effectLst/>
                <a:latin typeface="STHeiti Light" panose="02010600040101010101" pitchFamily="2" charset="-122"/>
                <a:ea typeface="STHeiti Light" panose="02010600040101010101" pitchFamily="2" charset="-122"/>
              </a:rPr>
              <a:t>有助于发现观点、感受、目标及事实 </a:t>
            </a:r>
          </a:p>
          <a:p>
            <a:pPr marL="800100" lvl="1" indent="-342900">
              <a:lnSpc>
                <a:spcPct val="150000"/>
              </a:lnSpc>
              <a:buFont typeface="Arial" panose="020B0604020202020204" pitchFamily="34" charset="0"/>
              <a:buChar char="•"/>
            </a:pPr>
            <a:r>
              <a:rPr lang="zh-CN" altLang="en-US" dirty="0">
                <a:solidFill>
                  <a:srgbClr val="000000"/>
                </a:solidFill>
                <a:effectLst/>
                <a:latin typeface="STHeiti Light" panose="02010600040101010101" pitchFamily="2" charset="-122"/>
                <a:ea typeface="STHeiti Light" panose="02010600040101010101" pitchFamily="2" charset="-122"/>
              </a:rPr>
              <a:t>可以进行深入探讨，根据面谈前一阶段获知的内容调整后续的问题 </a:t>
            </a:r>
          </a:p>
          <a:p>
            <a:pPr marL="342900" indent="-342900">
              <a:lnSpc>
                <a:spcPct val="150000"/>
              </a:lnSpc>
              <a:buFont typeface="Arial" panose="020B0604020202020204" pitchFamily="34" charset="0"/>
              <a:buChar char="•"/>
            </a:pPr>
            <a:r>
              <a:rPr lang="zh-CN" altLang="en-US" sz="2000" dirty="0">
                <a:solidFill>
                  <a:srgbClr val="000000"/>
                </a:solidFill>
                <a:effectLst/>
                <a:latin typeface="STHeiti Light" panose="02010600040101010101" pitchFamily="2" charset="-122"/>
                <a:ea typeface="STHeiti Light" panose="02010600040101010101" pitchFamily="2" charset="-122"/>
              </a:rPr>
              <a:t>面谈的缺点 </a:t>
            </a:r>
          </a:p>
          <a:p>
            <a:pPr marL="800100" lvl="1" indent="-342900">
              <a:lnSpc>
                <a:spcPct val="150000"/>
              </a:lnSpc>
              <a:buFont typeface="Arial" panose="020B0604020202020204" pitchFamily="34" charset="0"/>
              <a:buChar char="•"/>
            </a:pPr>
            <a:r>
              <a:rPr lang="zh-CN" altLang="en-US" dirty="0">
                <a:solidFill>
                  <a:srgbClr val="000000"/>
                </a:solidFill>
                <a:effectLst/>
                <a:latin typeface="STHeiti Light" panose="02010600040101010101" pitchFamily="2" charset="-122"/>
                <a:ea typeface="STHeiti Light" panose="02010600040101010101" pitchFamily="2" charset="-122"/>
              </a:rPr>
              <a:t>大量的数据是定性的，难以分析 </a:t>
            </a:r>
          </a:p>
          <a:p>
            <a:pPr marL="800100" lvl="1" indent="-342900">
              <a:lnSpc>
                <a:spcPct val="150000"/>
              </a:lnSpc>
              <a:buFont typeface="Arial" panose="020B0604020202020204" pitchFamily="34" charset="0"/>
              <a:buChar char="•"/>
            </a:pPr>
            <a:r>
              <a:rPr lang="zh-CN" altLang="en-US" dirty="0">
                <a:solidFill>
                  <a:srgbClr val="000000"/>
                </a:solidFill>
                <a:effectLst/>
                <a:latin typeface="STHeiti Light" panose="02010600040101010101" pitchFamily="2" charset="-122"/>
                <a:ea typeface="STHeiti Light" panose="02010600040101010101" pitchFamily="2" charset="-122"/>
              </a:rPr>
              <a:t>难于对问题的回答者进行比较</a:t>
            </a:r>
            <a:endParaRPr lang="en-US" altLang="zh-CN" dirty="0">
              <a:solidFill>
                <a:srgbClr val="000000"/>
              </a:solidFill>
              <a:effectLst/>
              <a:latin typeface="STHeiti Light" panose="02010600040101010101" pitchFamily="2" charset="-122"/>
              <a:ea typeface="STHeiti Light" panose="02010600040101010101" pitchFamily="2" charset="-122"/>
            </a:endParaRPr>
          </a:p>
          <a:p>
            <a:pPr marL="800100" lvl="1" indent="-342900">
              <a:lnSpc>
                <a:spcPct val="150000"/>
              </a:lnSpc>
              <a:buFont typeface="Arial" panose="020B0604020202020204" pitchFamily="34" charset="0"/>
              <a:buChar char="•"/>
            </a:pPr>
            <a:r>
              <a:rPr lang="zh-CN" altLang="en-US" dirty="0">
                <a:solidFill>
                  <a:srgbClr val="000000"/>
                </a:solidFill>
                <a:latin typeface="STHeiti Light" panose="02010600040101010101" pitchFamily="2" charset="-122"/>
                <a:ea typeface="STHeiti Light" panose="02010600040101010101" pitchFamily="2" charset="-122"/>
              </a:rPr>
              <a:t>面谈技巧难于掌握</a:t>
            </a:r>
            <a:endParaRPr lang="zh-CN" altLang="en-US" dirty="0">
              <a:solidFill>
                <a:srgbClr val="000000"/>
              </a:solidFill>
              <a:effectLst/>
              <a:latin typeface="STHeiti Light" panose="02010600040101010101" pitchFamily="2" charset="-122"/>
              <a:ea typeface="STHeiti Light" panose="02010600040101010101" pitchFamily="2" charset="-122"/>
            </a:endParaRPr>
          </a:p>
        </p:txBody>
      </p:sp>
      <p:pic>
        <p:nvPicPr>
          <p:cNvPr id="10" name="图片 9" descr="卡通人物&#10;&#10;描述已自动生成">
            <a:extLst>
              <a:ext uri="{FF2B5EF4-FFF2-40B4-BE49-F238E27FC236}">
                <a16:creationId xmlns:a16="http://schemas.microsoft.com/office/drawing/2014/main" id="{6AA15384-CAF5-D8F6-01A7-4FACD96F1BD5}"/>
              </a:ext>
            </a:extLst>
          </p:cNvPr>
          <p:cNvPicPr>
            <a:picLocks noChangeAspect="1"/>
          </p:cNvPicPr>
          <p:nvPr/>
        </p:nvPicPr>
        <p:blipFill>
          <a:blip r:embed="rId3"/>
          <a:stretch>
            <a:fillRect/>
          </a:stretch>
        </p:blipFill>
        <p:spPr>
          <a:xfrm>
            <a:off x="7732266" y="2218537"/>
            <a:ext cx="3314700" cy="2959100"/>
          </a:xfrm>
          <a:prstGeom prst="rect">
            <a:avLst/>
          </a:prstGeom>
        </p:spPr>
      </p:pic>
    </p:spTree>
    <p:extLst>
      <p:ext uri="{BB962C8B-B14F-4D97-AF65-F5344CB8AC3E}">
        <p14:creationId xmlns:p14="http://schemas.microsoft.com/office/powerpoint/2010/main" val="1664817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07D8-45F2-A949-5FE3-A33D05E34F0B}"/>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5E152149-F2F8-8C4A-12D2-DFD3D2B90E2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645C356-8033-DBF1-51E9-B39FBFD2FA6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709FD701-03EC-6814-015A-74174DF9107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面谈技巧</a:t>
            </a:r>
          </a:p>
        </p:txBody>
      </p:sp>
      <p:sp>
        <p:nvSpPr>
          <p:cNvPr id="5" name="日期占位符 4">
            <a:extLst>
              <a:ext uri="{FF2B5EF4-FFF2-40B4-BE49-F238E27FC236}">
                <a16:creationId xmlns:a16="http://schemas.microsoft.com/office/drawing/2014/main" id="{7875032A-189F-6EAC-AE4D-DC7C072D086A}"/>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F4903408-3CD6-31AE-34A2-564ACE2037B5}"/>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49201FF7-965D-807D-9A73-3FE266856DC7}"/>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8BCD1889-158F-5BFB-36EC-62EAB7137642}"/>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D6B75A32-128E-88BF-6F1A-BA6859157D1D}"/>
              </a:ext>
            </a:extLst>
          </p:cNvPr>
          <p:cNvSpPr txBox="1"/>
          <p:nvPr/>
        </p:nvSpPr>
        <p:spPr>
          <a:xfrm>
            <a:off x="641636" y="818771"/>
            <a:ext cx="7511764" cy="530638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FF0000"/>
                </a:solidFill>
                <a:effectLst/>
                <a:latin typeface="+mn-ea"/>
              </a:rPr>
              <a:t>面谈开始</a:t>
            </a:r>
            <a:endParaRPr lang="en-US" altLang="zh-CN" sz="2000" dirty="0">
              <a:solidFill>
                <a:srgbClr val="FF0000"/>
              </a:solidFill>
              <a:effectLst/>
              <a:latin typeface="+mn-ea"/>
            </a:endParaRPr>
          </a:p>
          <a:p>
            <a:pPr marL="800100" lvl="1" indent="-342900">
              <a:lnSpc>
                <a:spcPct val="150000"/>
              </a:lnSpc>
              <a:buFont typeface="Arial" panose="020B0604020202020204" pitchFamily="34" charset="0"/>
              <a:buChar char="•"/>
            </a:pPr>
            <a:r>
              <a:rPr lang="zh-CN" altLang="en-US" dirty="0">
                <a:solidFill>
                  <a:srgbClr val="000000"/>
                </a:solidFill>
                <a:effectLst/>
                <a:latin typeface="+mn-ea"/>
              </a:rPr>
              <a:t>面谈开始时，谈一些比较轻松，不太敏感的话题 </a:t>
            </a:r>
          </a:p>
          <a:p>
            <a:pPr marL="1257300" lvl="2" indent="-342900">
              <a:lnSpc>
                <a:spcPct val="150000"/>
              </a:lnSpc>
              <a:buFont typeface="Arial" panose="020B0604020202020204" pitchFamily="34" charset="0"/>
              <a:buChar char="•"/>
            </a:pPr>
            <a:r>
              <a:rPr lang="zh-CN" altLang="en-US" dirty="0">
                <a:solidFill>
                  <a:srgbClr val="248F02"/>
                </a:solidFill>
                <a:effectLst/>
                <a:latin typeface="+mn-ea"/>
              </a:rPr>
              <a:t>天气</a:t>
            </a:r>
            <a:r>
              <a:rPr lang="zh-CN" altLang="en-US" dirty="0">
                <a:solidFill>
                  <a:srgbClr val="279D00"/>
                </a:solidFill>
                <a:effectLst/>
                <a:latin typeface="+mn-ea"/>
              </a:rPr>
              <a:t>，</a:t>
            </a:r>
            <a:r>
              <a:rPr lang="zh-CN" altLang="en-US" dirty="0">
                <a:solidFill>
                  <a:srgbClr val="248F02"/>
                </a:solidFill>
                <a:effectLst/>
                <a:latin typeface="+mn-ea"/>
              </a:rPr>
              <a:t>体育比赛</a:t>
            </a:r>
            <a:r>
              <a:rPr lang="zh-CN" altLang="en-US" dirty="0">
                <a:solidFill>
                  <a:srgbClr val="279D00"/>
                </a:solidFill>
                <a:effectLst/>
                <a:latin typeface="+mn-ea"/>
              </a:rPr>
              <a:t>、</a:t>
            </a:r>
            <a:r>
              <a:rPr lang="zh-CN" altLang="en-US" dirty="0">
                <a:solidFill>
                  <a:srgbClr val="248F02"/>
                </a:solidFill>
                <a:effectLst/>
                <a:latin typeface="+mn-ea"/>
              </a:rPr>
              <a:t>就受访者的照片</a:t>
            </a:r>
            <a:r>
              <a:rPr lang="zh-CN" altLang="en-US" dirty="0">
                <a:solidFill>
                  <a:srgbClr val="279D00"/>
                </a:solidFill>
                <a:effectLst/>
                <a:latin typeface="+mn-ea"/>
              </a:rPr>
              <a:t>、</a:t>
            </a:r>
            <a:r>
              <a:rPr lang="zh-CN" altLang="en-US" dirty="0">
                <a:solidFill>
                  <a:srgbClr val="248F02"/>
                </a:solidFill>
                <a:effectLst/>
                <a:latin typeface="+mn-ea"/>
              </a:rPr>
              <a:t>办公桌陈设发表感叹</a:t>
            </a:r>
            <a:r>
              <a:rPr lang="zh-CN" altLang="en-US" dirty="0">
                <a:solidFill>
                  <a:srgbClr val="279D00"/>
                </a:solidFill>
                <a:effectLst/>
                <a:latin typeface="+mn-ea"/>
              </a:rPr>
              <a:t> </a:t>
            </a:r>
            <a:endParaRPr lang="zh-CN" altLang="en-US" dirty="0">
              <a:solidFill>
                <a:srgbClr val="248F02"/>
              </a:solidFill>
              <a:effectLst/>
              <a:latin typeface="+mn-ea"/>
            </a:endParaRPr>
          </a:p>
          <a:p>
            <a:pPr marL="342900" indent="-342900">
              <a:lnSpc>
                <a:spcPct val="150000"/>
              </a:lnSpc>
              <a:buFont typeface="Arial" panose="020B0604020202020204" pitchFamily="34" charset="0"/>
              <a:buChar char="•"/>
            </a:pPr>
            <a:r>
              <a:rPr lang="zh-CN" altLang="en-US" sz="2000" dirty="0">
                <a:solidFill>
                  <a:srgbClr val="FF0000"/>
                </a:solidFill>
                <a:effectLst/>
                <a:latin typeface="+mn-ea"/>
              </a:rPr>
              <a:t>询问受访者是否同意录音 </a:t>
            </a:r>
          </a:p>
          <a:p>
            <a:pPr marL="800100" lvl="1" indent="-342900">
              <a:lnSpc>
                <a:spcPct val="150000"/>
              </a:lnSpc>
              <a:buFont typeface="Arial" panose="020B0604020202020204" pitchFamily="34" charset="0"/>
              <a:buChar char="•"/>
            </a:pPr>
            <a:r>
              <a:rPr lang="zh-CN" altLang="en-US" dirty="0">
                <a:solidFill>
                  <a:srgbClr val="000000"/>
                </a:solidFill>
                <a:effectLst/>
                <a:latin typeface="+mn-ea"/>
              </a:rPr>
              <a:t>将录音笔放在受访者面前，提醒他们可在任何时候关掉 </a:t>
            </a:r>
          </a:p>
          <a:p>
            <a:pPr marL="342900" indent="-342900">
              <a:lnSpc>
                <a:spcPct val="150000"/>
              </a:lnSpc>
              <a:buFont typeface="Arial" panose="020B0604020202020204" pitchFamily="34" charset="0"/>
              <a:buChar char="•"/>
            </a:pPr>
            <a:r>
              <a:rPr lang="zh-CN" altLang="en-US" sz="2000" dirty="0">
                <a:solidFill>
                  <a:srgbClr val="FF0000"/>
                </a:solidFill>
                <a:effectLst/>
                <a:latin typeface="+mn-ea"/>
              </a:rPr>
              <a:t>先问比较容易回答的问题 </a:t>
            </a:r>
          </a:p>
          <a:p>
            <a:pPr marL="800100" lvl="1" indent="-342900">
              <a:lnSpc>
                <a:spcPct val="150000"/>
              </a:lnSpc>
              <a:buFont typeface="Arial" panose="020B0604020202020204" pitchFamily="34" charset="0"/>
              <a:buChar char="•"/>
            </a:pPr>
            <a:r>
              <a:rPr lang="zh-CN" altLang="en-US" dirty="0">
                <a:solidFill>
                  <a:srgbClr val="000000"/>
                </a:solidFill>
                <a:effectLst/>
                <a:latin typeface="+mn-ea"/>
              </a:rPr>
              <a:t>如个人信息：“您在这儿工作多久了？</a:t>
            </a:r>
            <a:r>
              <a:rPr lang="en-US" altLang="zh-CN" dirty="0">
                <a:solidFill>
                  <a:srgbClr val="000000"/>
                </a:solidFill>
                <a:effectLst/>
                <a:latin typeface="+mn-ea"/>
              </a:rPr>
              <a:t>” </a:t>
            </a:r>
          </a:p>
          <a:p>
            <a:pPr marL="342900" indent="-342900">
              <a:lnSpc>
                <a:spcPct val="150000"/>
              </a:lnSpc>
              <a:buFont typeface="Arial" panose="020B0604020202020204" pitchFamily="34" charset="0"/>
              <a:buChar char="•"/>
            </a:pPr>
            <a:r>
              <a:rPr lang="zh-CN" altLang="en-US" sz="2000" dirty="0">
                <a:solidFill>
                  <a:srgbClr val="FF0000"/>
                </a:solidFill>
                <a:effectLst/>
                <a:latin typeface="+mn-ea"/>
              </a:rPr>
              <a:t>根据对方提出的某些线索继续提问 </a:t>
            </a:r>
          </a:p>
          <a:p>
            <a:pPr marL="800100" lvl="1" indent="-342900">
              <a:lnSpc>
                <a:spcPct val="150000"/>
              </a:lnSpc>
              <a:buFont typeface="Arial" panose="020B0604020202020204" pitchFamily="34" charset="0"/>
              <a:buChar char="•"/>
            </a:pPr>
            <a:r>
              <a:rPr lang="zh-CN" altLang="en-US" dirty="0">
                <a:solidFill>
                  <a:srgbClr val="000000"/>
                </a:solidFill>
                <a:effectLst/>
                <a:latin typeface="+mn-ea"/>
              </a:rPr>
              <a:t>关注用户说的能暗示你的方案可能错误的时候 </a:t>
            </a:r>
          </a:p>
          <a:p>
            <a:pPr marL="1257300" lvl="2" indent="-342900">
              <a:lnSpc>
                <a:spcPct val="150000"/>
              </a:lnSpc>
              <a:buFont typeface="Arial" panose="020B0604020202020204" pitchFamily="34" charset="0"/>
              <a:buChar char="•"/>
            </a:pPr>
            <a:r>
              <a:rPr lang="zh-CN" altLang="en-US" dirty="0">
                <a:solidFill>
                  <a:srgbClr val="279D00"/>
                </a:solidFill>
                <a:effectLst/>
                <a:latin typeface="+mn-ea"/>
              </a:rPr>
              <a:t>“您可以就此多谈谈吗？</a:t>
            </a:r>
            <a:r>
              <a:rPr lang="en-US" altLang="zh-CN" sz="2000" dirty="0">
                <a:solidFill>
                  <a:srgbClr val="279D00"/>
                </a:solidFill>
                <a:effectLst/>
                <a:latin typeface="+mn-ea"/>
              </a:rPr>
              <a:t>” </a:t>
            </a:r>
          </a:p>
          <a:p>
            <a:pPr marL="342900" indent="-342900">
              <a:lnSpc>
                <a:spcPct val="150000"/>
              </a:lnSpc>
              <a:buFont typeface="Arial" panose="020B0604020202020204" pitchFamily="34" charset="0"/>
              <a:buChar char="•"/>
            </a:pPr>
            <a:r>
              <a:rPr lang="zh-CN" altLang="en-US" sz="2000" dirty="0">
                <a:solidFill>
                  <a:srgbClr val="FF0000"/>
                </a:solidFill>
                <a:effectLst/>
                <a:latin typeface="+mn-ea"/>
              </a:rPr>
              <a:t>将自由发挥性质的问题放在最后 </a:t>
            </a:r>
          </a:p>
          <a:p>
            <a:pPr marL="800100" lvl="1" indent="-342900">
              <a:lnSpc>
                <a:spcPct val="150000"/>
              </a:lnSpc>
              <a:buFont typeface="Arial" panose="020B0604020202020204" pitchFamily="34" charset="0"/>
              <a:buChar char="•"/>
            </a:pPr>
            <a:r>
              <a:rPr lang="zh-CN" altLang="en-US" dirty="0">
                <a:solidFill>
                  <a:srgbClr val="279D00"/>
                </a:solidFill>
                <a:effectLst/>
                <a:latin typeface="+mn-ea"/>
              </a:rPr>
              <a:t>“</a:t>
            </a:r>
            <a:r>
              <a:rPr lang="zh-CN" altLang="en-US" dirty="0">
                <a:solidFill>
                  <a:srgbClr val="248F02"/>
                </a:solidFill>
                <a:effectLst/>
                <a:latin typeface="+mn-ea"/>
              </a:rPr>
              <a:t>您还有什么想补充的吗</a:t>
            </a:r>
            <a:r>
              <a:rPr lang="zh-CN" altLang="en-US" dirty="0">
                <a:solidFill>
                  <a:srgbClr val="279D00"/>
                </a:solidFill>
                <a:effectLst/>
                <a:latin typeface="+mn-ea"/>
              </a:rPr>
              <a:t>？</a:t>
            </a:r>
            <a:r>
              <a:rPr lang="en-US" altLang="zh-CN" dirty="0">
                <a:solidFill>
                  <a:srgbClr val="279D00"/>
                </a:solidFill>
                <a:effectLst/>
                <a:latin typeface="+mn-ea"/>
              </a:rPr>
              <a:t>”</a:t>
            </a:r>
            <a:endParaRPr lang="zh-CN" altLang="en-US" dirty="0">
              <a:solidFill>
                <a:srgbClr val="248F02"/>
              </a:solidFill>
              <a:effectLst/>
              <a:latin typeface="+mn-ea"/>
            </a:endParaRPr>
          </a:p>
        </p:txBody>
      </p:sp>
      <p:pic>
        <p:nvPicPr>
          <p:cNvPr id="10" name="图片 9" descr="卡通人物&#10;&#10;描述已自动生成">
            <a:extLst>
              <a:ext uri="{FF2B5EF4-FFF2-40B4-BE49-F238E27FC236}">
                <a16:creationId xmlns:a16="http://schemas.microsoft.com/office/drawing/2014/main" id="{0E0FCC06-FF4E-190B-2A32-A21953CFEDC1}"/>
              </a:ext>
            </a:extLst>
          </p:cNvPr>
          <p:cNvPicPr>
            <a:picLocks noChangeAspect="1"/>
          </p:cNvPicPr>
          <p:nvPr/>
        </p:nvPicPr>
        <p:blipFill>
          <a:blip r:embed="rId3"/>
          <a:stretch>
            <a:fillRect/>
          </a:stretch>
        </p:blipFill>
        <p:spPr>
          <a:xfrm>
            <a:off x="7732266" y="2218537"/>
            <a:ext cx="3314700" cy="2959100"/>
          </a:xfrm>
          <a:prstGeom prst="rect">
            <a:avLst/>
          </a:prstGeom>
        </p:spPr>
      </p:pic>
    </p:spTree>
    <p:extLst>
      <p:ext uri="{BB962C8B-B14F-4D97-AF65-F5344CB8AC3E}">
        <p14:creationId xmlns:p14="http://schemas.microsoft.com/office/powerpoint/2010/main" val="2271215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686D-954B-1B3A-CB42-716FCBCC684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05CD7F0-EC00-9991-749A-8BF404FCC19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F1A4CFE-40F0-97D5-1E87-3E6D4BB7CA37}"/>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29DE1AC9-CDA1-023B-5C4C-D917796361E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基于访谈的用户需求获取过程</a:t>
            </a:r>
          </a:p>
        </p:txBody>
      </p:sp>
      <p:sp>
        <p:nvSpPr>
          <p:cNvPr id="5" name="日期占位符 4">
            <a:extLst>
              <a:ext uri="{FF2B5EF4-FFF2-40B4-BE49-F238E27FC236}">
                <a16:creationId xmlns:a16="http://schemas.microsoft.com/office/drawing/2014/main" id="{FC234395-F409-7958-6B8A-EADEEBB4B3D9}"/>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A09AA788-536C-F586-ED28-122DFCDA6190}"/>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9B75C75F-947C-0FB1-4C2B-469989F564E8}"/>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31B5DD52-7669-FAC2-96EA-D587927995F1}"/>
              </a:ext>
            </a:extLst>
          </p:cNvPr>
          <p:cNvPicPr>
            <a:picLocks noChangeAspect="1"/>
          </p:cNvPicPr>
          <p:nvPr/>
        </p:nvPicPr>
        <p:blipFill>
          <a:blip r:embed="rId2"/>
          <a:stretch>
            <a:fillRect/>
          </a:stretch>
        </p:blipFill>
        <p:spPr>
          <a:xfrm>
            <a:off x="11353800" y="0"/>
            <a:ext cx="838199" cy="818771"/>
          </a:xfrm>
          <a:prstGeom prst="rect">
            <a:avLst/>
          </a:prstGeom>
        </p:spPr>
      </p:pic>
      <p:grpSp>
        <p:nvGrpSpPr>
          <p:cNvPr id="11" name="组合 10">
            <a:extLst>
              <a:ext uri="{FF2B5EF4-FFF2-40B4-BE49-F238E27FC236}">
                <a16:creationId xmlns:a16="http://schemas.microsoft.com/office/drawing/2014/main" id="{55213E9E-7FC7-CA1F-422B-691F49E9156B}"/>
              </a:ext>
            </a:extLst>
          </p:cNvPr>
          <p:cNvGrpSpPr/>
          <p:nvPr/>
        </p:nvGrpSpPr>
        <p:grpSpPr>
          <a:xfrm>
            <a:off x="848294" y="946860"/>
            <a:ext cx="5969756" cy="5417922"/>
            <a:chOff x="2163686" y="823163"/>
            <a:chExt cx="4278048" cy="5417922"/>
          </a:xfrm>
        </p:grpSpPr>
        <p:sp>
          <p:nvSpPr>
            <p:cNvPr id="12" name="任意形状 11">
              <a:extLst>
                <a:ext uri="{FF2B5EF4-FFF2-40B4-BE49-F238E27FC236}">
                  <a16:creationId xmlns:a16="http://schemas.microsoft.com/office/drawing/2014/main" id="{D223FB0B-5017-FE6E-E7B2-3763E2D21E81}"/>
                </a:ext>
              </a:extLst>
            </p:cNvPr>
            <p:cNvSpPr/>
            <p:nvPr/>
          </p:nvSpPr>
          <p:spPr>
            <a:xfrm>
              <a:off x="2163686" y="3250673"/>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80000"/>
                <a:hueOff val="0"/>
                <a:satOff val="0"/>
                <a:lumOff val="0"/>
                <a:alphaOff val="0"/>
              </a:schemeClr>
            </a:fillRef>
            <a:effectRef idx="0">
              <a:schemeClr val="accent1">
                <a:alpha val="8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用户访谈</a:t>
              </a:r>
            </a:p>
          </p:txBody>
        </p:sp>
        <p:sp>
          <p:nvSpPr>
            <p:cNvPr id="13" name="任意形状 12">
              <a:extLst>
                <a:ext uri="{FF2B5EF4-FFF2-40B4-BE49-F238E27FC236}">
                  <a16:creationId xmlns:a16="http://schemas.microsoft.com/office/drawing/2014/main" id="{0F8409F5-C10E-B60F-24BA-76CA4B9707FC}"/>
                </a:ext>
              </a:extLst>
            </p:cNvPr>
            <p:cNvSpPr/>
            <p:nvPr/>
          </p:nvSpPr>
          <p:spPr>
            <a:xfrm rot="16924900">
              <a:off x="2438900" y="2470853"/>
              <a:ext cx="2151497" cy="18698"/>
            </a:xfrm>
            <a:custGeom>
              <a:avLst/>
              <a:gdLst>
                <a:gd name="connsiteX0" fmla="*/ 0 w 2151497"/>
                <a:gd name="connsiteY0" fmla="*/ 9349 h 18698"/>
                <a:gd name="connsiteX1" fmla="*/ 2151497 w 2151497"/>
                <a:gd name="connsiteY1" fmla="*/ 9349 h 18698"/>
              </a:gdLst>
              <a:ahLst/>
              <a:cxnLst>
                <a:cxn ang="0">
                  <a:pos x="connsiteX0" y="connsiteY0"/>
                </a:cxn>
                <a:cxn ang="0">
                  <a:pos x="connsiteX1" y="connsiteY1"/>
                </a:cxn>
              </a:cxnLst>
              <a:rect l="l" t="t" r="r" b="b"/>
              <a:pathLst>
                <a:path w="2151497" h="18698">
                  <a:moveTo>
                    <a:pt x="0" y="9349"/>
                  </a:moveTo>
                  <a:lnTo>
                    <a:pt x="2151497" y="9349"/>
                  </a:lnTo>
                </a:path>
              </a:pathLst>
            </a:custGeom>
            <a:noFill/>
          </p:spPr>
          <p:style>
            <a:lnRef idx="2">
              <a:schemeClr val="accent1">
                <a:tint val="90000"/>
                <a:hueOff val="0"/>
                <a:satOff val="0"/>
                <a:lumOff val="0"/>
                <a:alphaOff val="0"/>
              </a:schemeClr>
            </a:lnRef>
            <a:fillRef idx="0">
              <a:scrgbClr r="0" g="0" b="0"/>
            </a:fillRef>
            <a:effectRef idx="0">
              <a:schemeClr val="accent1">
                <a:tint val="90000"/>
                <a:hueOff val="0"/>
                <a:satOff val="0"/>
                <a:lumOff val="0"/>
                <a:alphaOff val="0"/>
              </a:schemeClr>
            </a:effectRef>
            <a:fontRef idx="minor">
              <a:schemeClr val="tx1">
                <a:hueOff val="0"/>
                <a:satOff val="0"/>
                <a:lumOff val="0"/>
                <a:alphaOff val="0"/>
              </a:schemeClr>
            </a:fontRef>
          </p:style>
          <p:txBody>
            <a:bodyPr spcFirstLastPara="0" vert="horz" wrap="square" lIns="1034661" tIns="-44438" rIns="1034661" bIns="-44439" numCol="1" spcCol="1270" anchor="ctr" anchorCtr="0">
              <a:noAutofit/>
            </a:bodyPr>
            <a:lstStyle/>
            <a:p>
              <a:pPr marL="0" lvl="0" indent="0" algn="ctr" defTabSz="311150">
                <a:lnSpc>
                  <a:spcPct val="90000"/>
                </a:lnSpc>
                <a:spcBef>
                  <a:spcPct val="0"/>
                </a:spcBef>
                <a:spcAft>
                  <a:spcPct val="35000"/>
                </a:spcAft>
                <a:buNone/>
              </a:pPr>
              <a:endParaRPr lang="zh-CN" altLang="en-US" sz="700" kern="1200"/>
            </a:p>
          </p:txBody>
        </p:sp>
        <p:sp>
          <p:nvSpPr>
            <p:cNvPr id="14" name="任意形状 13">
              <a:extLst>
                <a:ext uri="{FF2B5EF4-FFF2-40B4-BE49-F238E27FC236}">
                  <a16:creationId xmlns:a16="http://schemas.microsoft.com/office/drawing/2014/main" id="{5AE889B3-FF21-6382-6CBF-A584E0183684}"/>
                </a:ext>
              </a:extLst>
            </p:cNvPr>
            <p:cNvSpPr/>
            <p:nvPr/>
          </p:nvSpPr>
          <p:spPr>
            <a:xfrm>
              <a:off x="3739809" y="1146831"/>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70000"/>
                <a:hueOff val="0"/>
                <a:satOff val="0"/>
                <a:lumOff val="0"/>
                <a:alphaOff val="0"/>
              </a:schemeClr>
            </a:fillRef>
            <a:effectRef idx="0">
              <a:schemeClr val="accent1">
                <a:alpha val="7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明确访谈目的</a:t>
              </a:r>
            </a:p>
          </p:txBody>
        </p:sp>
        <p:sp>
          <p:nvSpPr>
            <p:cNvPr id="16" name="任意形状 15">
              <a:extLst>
                <a:ext uri="{FF2B5EF4-FFF2-40B4-BE49-F238E27FC236}">
                  <a16:creationId xmlns:a16="http://schemas.microsoft.com/office/drawing/2014/main" id="{EE61F978-4C21-FCC5-2A43-C91D33527724}"/>
                </a:ext>
              </a:extLst>
            </p:cNvPr>
            <p:cNvSpPr/>
            <p:nvPr/>
          </p:nvSpPr>
          <p:spPr>
            <a:xfrm rot="19457599">
              <a:off x="4813486" y="1257098"/>
              <a:ext cx="554571" cy="18698"/>
            </a:xfrm>
            <a:custGeom>
              <a:avLst/>
              <a:gdLst>
                <a:gd name="connsiteX0" fmla="*/ 0 w 554571"/>
                <a:gd name="connsiteY0" fmla="*/ 9349 h 18698"/>
                <a:gd name="connsiteX1" fmla="*/ 554571 w 554571"/>
                <a:gd name="connsiteY1" fmla="*/ 9349 h 18698"/>
              </a:gdLst>
              <a:ahLst/>
              <a:cxnLst>
                <a:cxn ang="0">
                  <a:pos x="connsiteX0" y="connsiteY0"/>
                </a:cxn>
                <a:cxn ang="0">
                  <a:pos x="connsiteX1" y="connsiteY1"/>
                </a:cxn>
              </a:cxnLst>
              <a:rect l="l" t="t" r="r" b="b"/>
              <a:pathLst>
                <a:path w="554571" h="18698">
                  <a:moveTo>
                    <a:pt x="0" y="9349"/>
                  </a:moveTo>
                  <a:lnTo>
                    <a:pt x="554571" y="9349"/>
                  </a:lnTo>
                </a:path>
              </a:pathLst>
            </a:custGeom>
            <a:noFill/>
          </p:spPr>
          <p:style>
            <a:lnRef idx="2">
              <a:schemeClr val="accent1">
                <a:tint val="70000"/>
                <a:hueOff val="0"/>
                <a:satOff val="0"/>
                <a:lumOff val="0"/>
                <a:alphaOff val="0"/>
              </a:schemeClr>
            </a:lnRef>
            <a:fillRef idx="0">
              <a:scrgbClr r="0" g="0" b="0"/>
            </a:fillRef>
            <a:effectRef idx="0">
              <a:schemeClr val="accent1">
                <a:tint val="70000"/>
                <a:hueOff val="0"/>
                <a:satOff val="0"/>
                <a:lumOff val="0"/>
                <a:alphaOff val="0"/>
              </a:schemeClr>
            </a:effectRef>
            <a:fontRef idx="minor">
              <a:schemeClr val="tx1">
                <a:hueOff val="0"/>
                <a:satOff val="0"/>
                <a:lumOff val="0"/>
                <a:alphaOff val="0"/>
              </a:schemeClr>
            </a:fontRef>
          </p:style>
          <p:txBody>
            <a:bodyPr spcFirstLastPara="0" vert="horz" wrap="square" lIns="276121" tIns="-4515" rIns="276121" bIns="-4516"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7" name="任意形状 16">
              <a:extLst>
                <a:ext uri="{FF2B5EF4-FFF2-40B4-BE49-F238E27FC236}">
                  <a16:creationId xmlns:a16="http://schemas.microsoft.com/office/drawing/2014/main" id="{2A9FEBB8-7ECE-AE07-396D-4C66616F1A41}"/>
                </a:ext>
              </a:extLst>
            </p:cNvPr>
            <p:cNvSpPr/>
            <p:nvPr/>
          </p:nvSpPr>
          <p:spPr>
            <a:xfrm>
              <a:off x="5315932" y="823163"/>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通过访谈获得什么信息？</a:t>
              </a:r>
            </a:p>
          </p:txBody>
        </p:sp>
        <p:sp>
          <p:nvSpPr>
            <p:cNvPr id="18" name="任意形状 17">
              <a:extLst>
                <a:ext uri="{FF2B5EF4-FFF2-40B4-BE49-F238E27FC236}">
                  <a16:creationId xmlns:a16="http://schemas.microsoft.com/office/drawing/2014/main" id="{064B4EB4-82B3-491B-0B5C-9DF9029AE579}"/>
                </a:ext>
              </a:extLst>
            </p:cNvPr>
            <p:cNvSpPr/>
            <p:nvPr/>
          </p:nvSpPr>
          <p:spPr>
            <a:xfrm rot="2142401">
              <a:off x="4813486" y="1580766"/>
              <a:ext cx="554571" cy="18698"/>
            </a:xfrm>
            <a:custGeom>
              <a:avLst/>
              <a:gdLst>
                <a:gd name="connsiteX0" fmla="*/ 0 w 554571"/>
                <a:gd name="connsiteY0" fmla="*/ 9349 h 18698"/>
                <a:gd name="connsiteX1" fmla="*/ 554571 w 554571"/>
                <a:gd name="connsiteY1" fmla="*/ 9349 h 18698"/>
              </a:gdLst>
              <a:ahLst/>
              <a:cxnLst>
                <a:cxn ang="0">
                  <a:pos x="connsiteX0" y="connsiteY0"/>
                </a:cxn>
                <a:cxn ang="0">
                  <a:pos x="connsiteX1" y="connsiteY1"/>
                </a:cxn>
              </a:cxnLst>
              <a:rect l="l" t="t" r="r" b="b"/>
              <a:pathLst>
                <a:path w="554571" h="18698">
                  <a:moveTo>
                    <a:pt x="0" y="9349"/>
                  </a:moveTo>
                  <a:lnTo>
                    <a:pt x="554571" y="9349"/>
                  </a:lnTo>
                </a:path>
              </a:pathLst>
            </a:custGeom>
            <a:noFill/>
          </p:spPr>
          <p:style>
            <a:lnRef idx="2">
              <a:schemeClr val="accent1">
                <a:tint val="70000"/>
                <a:hueOff val="0"/>
                <a:satOff val="0"/>
                <a:lumOff val="0"/>
                <a:alphaOff val="0"/>
              </a:schemeClr>
            </a:lnRef>
            <a:fillRef idx="0">
              <a:scrgbClr r="0" g="0" b="0"/>
            </a:fillRef>
            <a:effectRef idx="0">
              <a:schemeClr val="accent1">
                <a:tint val="70000"/>
                <a:hueOff val="0"/>
                <a:satOff val="0"/>
                <a:lumOff val="0"/>
                <a:alphaOff val="0"/>
              </a:schemeClr>
            </a:effectRef>
            <a:fontRef idx="minor">
              <a:schemeClr val="tx1">
                <a:hueOff val="0"/>
                <a:satOff val="0"/>
                <a:lumOff val="0"/>
                <a:alphaOff val="0"/>
              </a:schemeClr>
            </a:fontRef>
          </p:style>
          <p:txBody>
            <a:bodyPr spcFirstLastPara="0" vert="horz" wrap="square" lIns="276121" tIns="-4516" rIns="276121" bIns="-4515"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9" name="任意形状 18">
              <a:extLst>
                <a:ext uri="{FF2B5EF4-FFF2-40B4-BE49-F238E27FC236}">
                  <a16:creationId xmlns:a16="http://schemas.microsoft.com/office/drawing/2014/main" id="{B7FB0342-7CC0-9A65-D673-979C9693CA0A}"/>
                </a:ext>
              </a:extLst>
            </p:cNvPr>
            <p:cNvSpPr/>
            <p:nvPr/>
          </p:nvSpPr>
          <p:spPr>
            <a:xfrm>
              <a:off x="5315932" y="1470499"/>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什么时候目的达到了？</a:t>
              </a:r>
            </a:p>
          </p:txBody>
        </p:sp>
        <p:sp>
          <p:nvSpPr>
            <p:cNvPr id="20" name="任意形状 19">
              <a:extLst>
                <a:ext uri="{FF2B5EF4-FFF2-40B4-BE49-F238E27FC236}">
                  <a16:creationId xmlns:a16="http://schemas.microsoft.com/office/drawing/2014/main" id="{B97D865B-4DE4-F96D-2857-9C0CF3B0B0EF}"/>
                </a:ext>
              </a:extLst>
            </p:cNvPr>
            <p:cNvSpPr/>
            <p:nvPr/>
          </p:nvSpPr>
          <p:spPr>
            <a:xfrm rot="17230830">
              <a:off x="2752383" y="2794521"/>
              <a:ext cx="1524532" cy="18698"/>
            </a:xfrm>
            <a:custGeom>
              <a:avLst/>
              <a:gdLst>
                <a:gd name="connsiteX0" fmla="*/ 0 w 1524532"/>
                <a:gd name="connsiteY0" fmla="*/ 9349 h 18698"/>
                <a:gd name="connsiteX1" fmla="*/ 1524532 w 1524532"/>
                <a:gd name="connsiteY1" fmla="*/ 9349 h 18698"/>
              </a:gdLst>
              <a:ahLst/>
              <a:cxnLst>
                <a:cxn ang="0">
                  <a:pos x="connsiteX0" y="connsiteY0"/>
                </a:cxn>
                <a:cxn ang="0">
                  <a:pos x="connsiteX1" y="connsiteY1"/>
                </a:cxn>
              </a:cxnLst>
              <a:rect l="l" t="t" r="r" b="b"/>
              <a:pathLst>
                <a:path w="1524532" h="18698">
                  <a:moveTo>
                    <a:pt x="0" y="9349"/>
                  </a:moveTo>
                  <a:lnTo>
                    <a:pt x="1524532" y="9349"/>
                  </a:lnTo>
                </a:path>
              </a:pathLst>
            </a:custGeom>
            <a:noFill/>
          </p:spPr>
          <p:style>
            <a:lnRef idx="2">
              <a:schemeClr val="accent1">
                <a:tint val="90000"/>
                <a:hueOff val="0"/>
                <a:satOff val="0"/>
                <a:lumOff val="0"/>
                <a:alphaOff val="0"/>
              </a:schemeClr>
            </a:lnRef>
            <a:fillRef idx="0">
              <a:scrgbClr r="0" g="0" b="0"/>
            </a:fillRef>
            <a:effectRef idx="0">
              <a:schemeClr val="accent1">
                <a:tint val="90000"/>
                <a:hueOff val="0"/>
                <a:satOff val="0"/>
                <a:lumOff val="0"/>
                <a:alphaOff val="0"/>
              </a:schemeClr>
            </a:effectRef>
            <a:fontRef idx="minor">
              <a:schemeClr val="tx1">
                <a:hueOff val="0"/>
                <a:satOff val="0"/>
                <a:lumOff val="0"/>
                <a:alphaOff val="0"/>
              </a:schemeClr>
            </a:fontRef>
          </p:style>
          <p:txBody>
            <a:bodyPr spcFirstLastPara="0" vert="horz" wrap="square" lIns="736853" tIns="-28764" rIns="736853" bIns="-28764"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21" name="任意形状 20">
              <a:extLst>
                <a:ext uri="{FF2B5EF4-FFF2-40B4-BE49-F238E27FC236}">
                  <a16:creationId xmlns:a16="http://schemas.microsoft.com/office/drawing/2014/main" id="{3C8D7712-5E4C-81CE-9A5E-678D8F35A3B3}"/>
                </a:ext>
              </a:extLst>
            </p:cNvPr>
            <p:cNvSpPr/>
            <p:nvPr/>
          </p:nvSpPr>
          <p:spPr>
            <a:xfrm>
              <a:off x="3739809" y="1794167"/>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70000"/>
                <a:hueOff val="0"/>
                <a:satOff val="0"/>
                <a:lumOff val="0"/>
                <a:alphaOff val="0"/>
              </a:schemeClr>
            </a:fillRef>
            <a:effectRef idx="0">
              <a:schemeClr val="accent1">
                <a:alpha val="7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设计访谈提纲</a:t>
              </a:r>
            </a:p>
          </p:txBody>
        </p:sp>
        <p:sp>
          <p:nvSpPr>
            <p:cNvPr id="22" name="任意形状 21">
              <a:extLst>
                <a:ext uri="{FF2B5EF4-FFF2-40B4-BE49-F238E27FC236}">
                  <a16:creationId xmlns:a16="http://schemas.microsoft.com/office/drawing/2014/main" id="{3944626E-1E6B-7FCC-C018-0F838C077E66}"/>
                </a:ext>
              </a:extLst>
            </p:cNvPr>
            <p:cNvSpPr/>
            <p:nvPr/>
          </p:nvSpPr>
          <p:spPr>
            <a:xfrm rot="17945813">
              <a:off x="3051630" y="3118189"/>
              <a:ext cx="926037" cy="18698"/>
            </a:xfrm>
            <a:custGeom>
              <a:avLst/>
              <a:gdLst>
                <a:gd name="connsiteX0" fmla="*/ 0 w 926037"/>
                <a:gd name="connsiteY0" fmla="*/ 9349 h 18698"/>
                <a:gd name="connsiteX1" fmla="*/ 926037 w 926037"/>
                <a:gd name="connsiteY1" fmla="*/ 9349 h 18698"/>
              </a:gdLst>
              <a:ahLst/>
              <a:cxnLst>
                <a:cxn ang="0">
                  <a:pos x="connsiteX0" y="connsiteY0"/>
                </a:cxn>
                <a:cxn ang="0">
                  <a:pos x="connsiteX1" y="connsiteY1"/>
                </a:cxn>
              </a:cxnLst>
              <a:rect l="l" t="t" r="r" b="b"/>
              <a:pathLst>
                <a:path w="926037" h="18698">
                  <a:moveTo>
                    <a:pt x="0" y="9349"/>
                  </a:moveTo>
                  <a:lnTo>
                    <a:pt x="926037" y="9349"/>
                  </a:lnTo>
                </a:path>
              </a:pathLst>
            </a:custGeom>
            <a:noFill/>
          </p:spPr>
          <p:style>
            <a:lnRef idx="2">
              <a:schemeClr val="accent1">
                <a:tint val="90000"/>
                <a:hueOff val="0"/>
                <a:satOff val="0"/>
                <a:lumOff val="0"/>
                <a:alphaOff val="0"/>
              </a:schemeClr>
            </a:lnRef>
            <a:fillRef idx="0">
              <a:scrgbClr r="0" g="0" b="0"/>
            </a:fillRef>
            <a:effectRef idx="0">
              <a:schemeClr val="accent1">
                <a:tint val="90000"/>
                <a:hueOff val="0"/>
                <a:satOff val="0"/>
                <a:lumOff val="0"/>
                <a:alphaOff val="0"/>
              </a:schemeClr>
            </a:effectRef>
            <a:fontRef idx="minor">
              <a:schemeClr val="tx1">
                <a:hueOff val="0"/>
                <a:satOff val="0"/>
                <a:lumOff val="0"/>
                <a:alphaOff val="0"/>
              </a:schemeClr>
            </a:fontRef>
          </p:style>
          <p:txBody>
            <a:bodyPr spcFirstLastPara="0" vert="horz" wrap="square" lIns="452567" tIns="-13801" rIns="452568" bIns="-13803"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23" name="任意形状 22">
              <a:extLst>
                <a:ext uri="{FF2B5EF4-FFF2-40B4-BE49-F238E27FC236}">
                  <a16:creationId xmlns:a16="http://schemas.microsoft.com/office/drawing/2014/main" id="{E05C56C5-07FC-B3A3-1DEA-3DF440C18CB2}"/>
                </a:ext>
              </a:extLst>
            </p:cNvPr>
            <p:cNvSpPr/>
            <p:nvPr/>
          </p:nvSpPr>
          <p:spPr>
            <a:xfrm>
              <a:off x="3739809" y="2441503"/>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70000"/>
                <a:hueOff val="0"/>
                <a:satOff val="0"/>
                <a:lumOff val="0"/>
                <a:alphaOff val="0"/>
              </a:schemeClr>
            </a:fillRef>
            <a:effectRef idx="0">
              <a:schemeClr val="accent1">
                <a:alpha val="7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界定目标人群</a:t>
              </a:r>
            </a:p>
          </p:txBody>
        </p:sp>
        <p:sp>
          <p:nvSpPr>
            <p:cNvPr id="24" name="任意形状 23">
              <a:extLst>
                <a:ext uri="{FF2B5EF4-FFF2-40B4-BE49-F238E27FC236}">
                  <a16:creationId xmlns:a16="http://schemas.microsoft.com/office/drawing/2014/main" id="{EED80504-16E6-1F0C-EBB1-10F9980DA157}"/>
                </a:ext>
              </a:extLst>
            </p:cNvPr>
            <p:cNvSpPr/>
            <p:nvPr/>
          </p:nvSpPr>
          <p:spPr>
            <a:xfrm>
              <a:off x="4865612" y="2713604"/>
              <a:ext cx="450320" cy="18698"/>
            </a:xfrm>
            <a:custGeom>
              <a:avLst/>
              <a:gdLst>
                <a:gd name="connsiteX0" fmla="*/ 0 w 450320"/>
                <a:gd name="connsiteY0" fmla="*/ 9349 h 18698"/>
                <a:gd name="connsiteX1" fmla="*/ 450320 w 450320"/>
                <a:gd name="connsiteY1" fmla="*/ 9349 h 18698"/>
              </a:gdLst>
              <a:ahLst/>
              <a:cxnLst>
                <a:cxn ang="0">
                  <a:pos x="connsiteX0" y="connsiteY0"/>
                </a:cxn>
                <a:cxn ang="0">
                  <a:pos x="connsiteX1" y="connsiteY1"/>
                </a:cxn>
              </a:cxnLst>
              <a:rect l="l" t="t" r="r" b="b"/>
              <a:pathLst>
                <a:path w="450320" h="18698">
                  <a:moveTo>
                    <a:pt x="0" y="9349"/>
                  </a:moveTo>
                  <a:lnTo>
                    <a:pt x="450320" y="9349"/>
                  </a:lnTo>
                </a:path>
              </a:pathLst>
            </a:custGeom>
            <a:noFill/>
          </p:spPr>
          <p:style>
            <a:lnRef idx="2">
              <a:schemeClr val="accent1">
                <a:tint val="70000"/>
                <a:hueOff val="0"/>
                <a:satOff val="0"/>
                <a:lumOff val="0"/>
                <a:alphaOff val="0"/>
              </a:schemeClr>
            </a:lnRef>
            <a:fillRef idx="0">
              <a:scrgbClr r="0" g="0" b="0"/>
            </a:fillRef>
            <a:effectRef idx="0">
              <a:schemeClr val="accent1">
                <a:tint val="70000"/>
                <a:hueOff val="0"/>
                <a:satOff val="0"/>
                <a:lumOff val="0"/>
                <a:alphaOff val="0"/>
              </a:schemeClr>
            </a:effectRef>
            <a:fontRef idx="minor">
              <a:schemeClr val="tx1">
                <a:hueOff val="0"/>
                <a:satOff val="0"/>
                <a:lumOff val="0"/>
                <a:alphaOff val="0"/>
              </a:schemeClr>
            </a:fontRef>
          </p:style>
          <p:txBody>
            <a:bodyPr spcFirstLastPara="0" vert="horz" wrap="square" lIns="226602" tIns="-1908" rIns="226602" bIns="-1910"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25" name="任意形状 24">
              <a:extLst>
                <a:ext uri="{FF2B5EF4-FFF2-40B4-BE49-F238E27FC236}">
                  <a16:creationId xmlns:a16="http://schemas.microsoft.com/office/drawing/2014/main" id="{27D0427C-2FD0-3751-39F8-7F13AF0DCFB0}"/>
                </a:ext>
              </a:extLst>
            </p:cNvPr>
            <p:cNvSpPr/>
            <p:nvPr/>
          </p:nvSpPr>
          <p:spPr>
            <a:xfrm>
              <a:off x="5315932" y="2441503"/>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谁有可能是潜在用户？</a:t>
              </a:r>
            </a:p>
          </p:txBody>
        </p:sp>
        <p:sp>
          <p:nvSpPr>
            <p:cNvPr id="26" name="任意形状 25">
              <a:extLst>
                <a:ext uri="{FF2B5EF4-FFF2-40B4-BE49-F238E27FC236}">
                  <a16:creationId xmlns:a16="http://schemas.microsoft.com/office/drawing/2014/main" id="{0D7288E5-96EA-E9D8-0E95-07426641DC9C}"/>
                </a:ext>
              </a:extLst>
            </p:cNvPr>
            <p:cNvSpPr/>
            <p:nvPr/>
          </p:nvSpPr>
          <p:spPr>
            <a:xfrm rot="20413970">
              <a:off x="3275390" y="3441858"/>
              <a:ext cx="478517" cy="18698"/>
            </a:xfrm>
            <a:custGeom>
              <a:avLst/>
              <a:gdLst>
                <a:gd name="connsiteX0" fmla="*/ 0 w 478517"/>
                <a:gd name="connsiteY0" fmla="*/ 9349 h 18698"/>
                <a:gd name="connsiteX1" fmla="*/ 478517 w 478517"/>
                <a:gd name="connsiteY1" fmla="*/ 9349 h 18698"/>
              </a:gdLst>
              <a:ahLst/>
              <a:cxnLst>
                <a:cxn ang="0">
                  <a:pos x="connsiteX0" y="connsiteY0"/>
                </a:cxn>
                <a:cxn ang="0">
                  <a:pos x="connsiteX1" y="connsiteY1"/>
                </a:cxn>
              </a:cxnLst>
              <a:rect l="l" t="t" r="r" b="b"/>
              <a:pathLst>
                <a:path w="478517" h="18698">
                  <a:moveTo>
                    <a:pt x="0" y="9349"/>
                  </a:moveTo>
                  <a:lnTo>
                    <a:pt x="478517" y="9349"/>
                  </a:lnTo>
                </a:path>
              </a:pathLst>
            </a:custGeom>
            <a:noFill/>
          </p:spPr>
          <p:style>
            <a:lnRef idx="2">
              <a:schemeClr val="accent1">
                <a:tint val="90000"/>
                <a:hueOff val="0"/>
                <a:satOff val="0"/>
                <a:lumOff val="0"/>
                <a:alphaOff val="0"/>
              </a:schemeClr>
            </a:lnRef>
            <a:fillRef idx="0">
              <a:scrgbClr r="0" g="0" b="0"/>
            </a:fillRef>
            <a:effectRef idx="0">
              <a:schemeClr val="accent1">
                <a:tint val="90000"/>
                <a:hueOff val="0"/>
                <a:satOff val="0"/>
                <a:lumOff val="0"/>
                <a:alphaOff val="0"/>
              </a:schemeClr>
            </a:effectRef>
            <a:fontRef idx="minor">
              <a:schemeClr val="tx1">
                <a:hueOff val="0"/>
                <a:satOff val="0"/>
                <a:lumOff val="0"/>
                <a:alphaOff val="0"/>
              </a:schemeClr>
            </a:fontRef>
          </p:style>
          <p:txBody>
            <a:bodyPr spcFirstLastPara="0" vert="horz" wrap="square" lIns="239996" tIns="-2614" rIns="239995" bIns="-2614"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27" name="任意形状 26">
              <a:extLst>
                <a:ext uri="{FF2B5EF4-FFF2-40B4-BE49-F238E27FC236}">
                  <a16:creationId xmlns:a16="http://schemas.microsoft.com/office/drawing/2014/main" id="{F8040C14-2A9A-3965-23F0-0253C8BA8F3D}"/>
                </a:ext>
              </a:extLst>
            </p:cNvPr>
            <p:cNvSpPr/>
            <p:nvPr/>
          </p:nvSpPr>
          <p:spPr>
            <a:xfrm>
              <a:off x="3739809" y="3088839"/>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70000"/>
                <a:hueOff val="0"/>
                <a:satOff val="0"/>
                <a:lumOff val="0"/>
                <a:alphaOff val="0"/>
              </a:schemeClr>
            </a:fillRef>
            <a:effectRef idx="0">
              <a:schemeClr val="accent1">
                <a:alpha val="7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邀请访谈用户</a:t>
              </a:r>
            </a:p>
          </p:txBody>
        </p:sp>
        <p:sp>
          <p:nvSpPr>
            <p:cNvPr id="28" name="任意形状 27">
              <a:extLst>
                <a:ext uri="{FF2B5EF4-FFF2-40B4-BE49-F238E27FC236}">
                  <a16:creationId xmlns:a16="http://schemas.microsoft.com/office/drawing/2014/main" id="{2F4B0A1D-5D6F-581F-D0EA-E86523FD2DDC}"/>
                </a:ext>
              </a:extLst>
            </p:cNvPr>
            <p:cNvSpPr/>
            <p:nvPr/>
          </p:nvSpPr>
          <p:spPr>
            <a:xfrm rot="2829178">
              <a:off x="3183552" y="3765526"/>
              <a:ext cx="662194" cy="18698"/>
            </a:xfrm>
            <a:custGeom>
              <a:avLst/>
              <a:gdLst>
                <a:gd name="connsiteX0" fmla="*/ 0 w 662194"/>
                <a:gd name="connsiteY0" fmla="*/ 9349 h 18698"/>
                <a:gd name="connsiteX1" fmla="*/ 662194 w 662194"/>
                <a:gd name="connsiteY1" fmla="*/ 9349 h 18698"/>
              </a:gdLst>
              <a:ahLst/>
              <a:cxnLst>
                <a:cxn ang="0">
                  <a:pos x="connsiteX0" y="connsiteY0"/>
                </a:cxn>
                <a:cxn ang="0">
                  <a:pos x="connsiteX1" y="connsiteY1"/>
                </a:cxn>
              </a:cxnLst>
              <a:rect l="l" t="t" r="r" b="b"/>
              <a:pathLst>
                <a:path w="662194" h="18698">
                  <a:moveTo>
                    <a:pt x="0" y="9349"/>
                  </a:moveTo>
                  <a:lnTo>
                    <a:pt x="662194" y="9349"/>
                  </a:lnTo>
                </a:path>
              </a:pathLst>
            </a:custGeom>
            <a:noFill/>
          </p:spPr>
          <p:style>
            <a:lnRef idx="2">
              <a:schemeClr val="accent1">
                <a:tint val="90000"/>
                <a:hueOff val="0"/>
                <a:satOff val="0"/>
                <a:lumOff val="0"/>
                <a:alphaOff val="0"/>
              </a:schemeClr>
            </a:lnRef>
            <a:fillRef idx="0">
              <a:scrgbClr r="0" g="0" b="0"/>
            </a:fillRef>
            <a:effectRef idx="0">
              <a:schemeClr val="accent1">
                <a:tint val="90000"/>
                <a:hueOff val="0"/>
                <a:satOff val="0"/>
                <a:lumOff val="0"/>
                <a:alphaOff val="0"/>
              </a:schemeClr>
            </a:effectRef>
            <a:fontRef idx="minor">
              <a:schemeClr val="tx1">
                <a:hueOff val="0"/>
                <a:satOff val="0"/>
                <a:lumOff val="0"/>
                <a:alphaOff val="0"/>
              </a:schemeClr>
            </a:fontRef>
          </p:style>
          <p:txBody>
            <a:bodyPr spcFirstLastPara="0" vert="horz" wrap="square" lIns="327241" tIns="-7206" rIns="327243" bIns="-7206"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29" name="任意形状 28">
              <a:extLst>
                <a:ext uri="{FF2B5EF4-FFF2-40B4-BE49-F238E27FC236}">
                  <a16:creationId xmlns:a16="http://schemas.microsoft.com/office/drawing/2014/main" id="{BF51BBE8-86E4-209C-35D4-E31D4BB00DE2}"/>
                </a:ext>
              </a:extLst>
            </p:cNvPr>
            <p:cNvSpPr/>
            <p:nvPr/>
          </p:nvSpPr>
          <p:spPr>
            <a:xfrm>
              <a:off x="3739809" y="3736176"/>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70000"/>
                <a:hueOff val="0"/>
                <a:satOff val="0"/>
                <a:lumOff val="0"/>
                <a:alphaOff val="0"/>
              </a:schemeClr>
            </a:fillRef>
            <a:effectRef idx="0">
              <a:schemeClr val="accent1">
                <a:alpha val="7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进行用户访谈</a:t>
              </a:r>
            </a:p>
          </p:txBody>
        </p:sp>
        <p:sp>
          <p:nvSpPr>
            <p:cNvPr id="30" name="任意形状 29">
              <a:extLst>
                <a:ext uri="{FF2B5EF4-FFF2-40B4-BE49-F238E27FC236}">
                  <a16:creationId xmlns:a16="http://schemas.microsoft.com/office/drawing/2014/main" id="{54A88F03-156B-C8C7-8B85-DACB9EBD6786}"/>
                </a:ext>
              </a:extLst>
            </p:cNvPr>
            <p:cNvSpPr/>
            <p:nvPr/>
          </p:nvSpPr>
          <p:spPr>
            <a:xfrm rot="18289469">
              <a:off x="4696490" y="3684609"/>
              <a:ext cx="788563" cy="18698"/>
            </a:xfrm>
            <a:custGeom>
              <a:avLst/>
              <a:gdLst>
                <a:gd name="connsiteX0" fmla="*/ 0 w 788563"/>
                <a:gd name="connsiteY0" fmla="*/ 9349 h 18698"/>
                <a:gd name="connsiteX1" fmla="*/ 788563 w 788563"/>
                <a:gd name="connsiteY1" fmla="*/ 9349 h 18698"/>
              </a:gdLst>
              <a:ahLst/>
              <a:cxnLst>
                <a:cxn ang="0">
                  <a:pos x="connsiteX0" y="connsiteY0"/>
                </a:cxn>
                <a:cxn ang="0">
                  <a:pos x="connsiteX1" y="connsiteY1"/>
                </a:cxn>
              </a:cxnLst>
              <a:rect l="l" t="t" r="r" b="b"/>
              <a:pathLst>
                <a:path w="788563" h="18698">
                  <a:moveTo>
                    <a:pt x="0" y="9349"/>
                  </a:moveTo>
                  <a:lnTo>
                    <a:pt x="788563" y="9349"/>
                  </a:lnTo>
                </a:path>
              </a:pathLst>
            </a:custGeom>
            <a:noFill/>
          </p:spPr>
          <p:style>
            <a:lnRef idx="2">
              <a:schemeClr val="accent1">
                <a:tint val="70000"/>
                <a:hueOff val="0"/>
                <a:satOff val="0"/>
                <a:lumOff val="0"/>
                <a:alphaOff val="0"/>
              </a:schemeClr>
            </a:lnRef>
            <a:fillRef idx="0">
              <a:scrgbClr r="0" g="0" b="0"/>
            </a:fillRef>
            <a:effectRef idx="0">
              <a:schemeClr val="accent1">
                <a:tint val="70000"/>
                <a:hueOff val="0"/>
                <a:satOff val="0"/>
                <a:lumOff val="0"/>
                <a:alphaOff val="0"/>
              </a:schemeClr>
            </a:effectRef>
            <a:fontRef idx="minor">
              <a:schemeClr val="tx1">
                <a:hueOff val="0"/>
                <a:satOff val="0"/>
                <a:lumOff val="0"/>
                <a:alphaOff val="0"/>
              </a:schemeClr>
            </a:fontRef>
          </p:style>
          <p:txBody>
            <a:bodyPr spcFirstLastPara="0" vert="horz" wrap="square" lIns="387267" tIns="-10365" rIns="387267" bIns="-10366"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31" name="任意形状 30">
              <a:extLst>
                <a:ext uri="{FF2B5EF4-FFF2-40B4-BE49-F238E27FC236}">
                  <a16:creationId xmlns:a16="http://schemas.microsoft.com/office/drawing/2014/main" id="{0C650D20-E93A-1D21-5709-EBB8352841F5}"/>
                </a:ext>
              </a:extLst>
            </p:cNvPr>
            <p:cNvSpPr/>
            <p:nvPr/>
          </p:nvSpPr>
          <p:spPr>
            <a:xfrm>
              <a:off x="5315932" y="3088839"/>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轻松开场</a:t>
              </a:r>
            </a:p>
          </p:txBody>
        </p:sp>
        <p:sp>
          <p:nvSpPr>
            <p:cNvPr id="32" name="任意形状 31">
              <a:extLst>
                <a:ext uri="{FF2B5EF4-FFF2-40B4-BE49-F238E27FC236}">
                  <a16:creationId xmlns:a16="http://schemas.microsoft.com/office/drawing/2014/main" id="{BD73C1FF-6298-2650-29DF-1289CAFC4C24}"/>
                </a:ext>
              </a:extLst>
            </p:cNvPr>
            <p:cNvSpPr/>
            <p:nvPr/>
          </p:nvSpPr>
          <p:spPr>
            <a:xfrm>
              <a:off x="4865612" y="4008277"/>
              <a:ext cx="450320" cy="18698"/>
            </a:xfrm>
            <a:custGeom>
              <a:avLst/>
              <a:gdLst>
                <a:gd name="connsiteX0" fmla="*/ 0 w 450320"/>
                <a:gd name="connsiteY0" fmla="*/ 9349 h 18698"/>
                <a:gd name="connsiteX1" fmla="*/ 450320 w 450320"/>
                <a:gd name="connsiteY1" fmla="*/ 9349 h 18698"/>
              </a:gdLst>
              <a:ahLst/>
              <a:cxnLst>
                <a:cxn ang="0">
                  <a:pos x="connsiteX0" y="connsiteY0"/>
                </a:cxn>
                <a:cxn ang="0">
                  <a:pos x="connsiteX1" y="connsiteY1"/>
                </a:cxn>
              </a:cxnLst>
              <a:rect l="l" t="t" r="r" b="b"/>
              <a:pathLst>
                <a:path w="450320" h="18698">
                  <a:moveTo>
                    <a:pt x="0" y="9349"/>
                  </a:moveTo>
                  <a:lnTo>
                    <a:pt x="450320" y="9349"/>
                  </a:lnTo>
                </a:path>
              </a:pathLst>
            </a:custGeom>
            <a:noFill/>
          </p:spPr>
          <p:style>
            <a:lnRef idx="2">
              <a:schemeClr val="accent1">
                <a:tint val="70000"/>
                <a:hueOff val="0"/>
                <a:satOff val="0"/>
                <a:lumOff val="0"/>
                <a:alphaOff val="0"/>
              </a:schemeClr>
            </a:lnRef>
            <a:fillRef idx="0">
              <a:scrgbClr r="0" g="0" b="0"/>
            </a:fillRef>
            <a:effectRef idx="0">
              <a:schemeClr val="accent1">
                <a:tint val="70000"/>
                <a:hueOff val="0"/>
                <a:satOff val="0"/>
                <a:lumOff val="0"/>
                <a:alphaOff val="0"/>
              </a:schemeClr>
            </a:effectRef>
            <a:fontRef idx="minor">
              <a:schemeClr val="tx1">
                <a:hueOff val="0"/>
                <a:satOff val="0"/>
                <a:lumOff val="0"/>
                <a:alphaOff val="0"/>
              </a:schemeClr>
            </a:fontRef>
          </p:style>
          <p:txBody>
            <a:bodyPr spcFirstLastPara="0" vert="horz" wrap="square" lIns="226602" tIns="-1909" rIns="226602" bIns="-1909"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33" name="任意形状 32">
              <a:extLst>
                <a:ext uri="{FF2B5EF4-FFF2-40B4-BE49-F238E27FC236}">
                  <a16:creationId xmlns:a16="http://schemas.microsoft.com/office/drawing/2014/main" id="{98F14172-8A21-26B9-F32C-3CAF2B183427}"/>
                </a:ext>
              </a:extLst>
            </p:cNvPr>
            <p:cNvSpPr/>
            <p:nvPr/>
          </p:nvSpPr>
          <p:spPr>
            <a:xfrm>
              <a:off x="5315932" y="3736176"/>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挖掘</a:t>
              </a:r>
            </a:p>
          </p:txBody>
        </p:sp>
        <p:sp>
          <p:nvSpPr>
            <p:cNvPr id="34" name="任意形状 33">
              <a:extLst>
                <a:ext uri="{FF2B5EF4-FFF2-40B4-BE49-F238E27FC236}">
                  <a16:creationId xmlns:a16="http://schemas.microsoft.com/office/drawing/2014/main" id="{2692707E-10F7-DB97-4412-3E11D8AAD507}"/>
                </a:ext>
              </a:extLst>
            </p:cNvPr>
            <p:cNvSpPr/>
            <p:nvPr/>
          </p:nvSpPr>
          <p:spPr>
            <a:xfrm rot="3310531">
              <a:off x="4696490" y="4331945"/>
              <a:ext cx="788563" cy="18698"/>
            </a:xfrm>
            <a:custGeom>
              <a:avLst/>
              <a:gdLst>
                <a:gd name="connsiteX0" fmla="*/ 0 w 788563"/>
                <a:gd name="connsiteY0" fmla="*/ 9349 h 18698"/>
                <a:gd name="connsiteX1" fmla="*/ 788563 w 788563"/>
                <a:gd name="connsiteY1" fmla="*/ 9349 h 18698"/>
              </a:gdLst>
              <a:ahLst/>
              <a:cxnLst>
                <a:cxn ang="0">
                  <a:pos x="connsiteX0" y="connsiteY0"/>
                </a:cxn>
                <a:cxn ang="0">
                  <a:pos x="connsiteX1" y="connsiteY1"/>
                </a:cxn>
              </a:cxnLst>
              <a:rect l="l" t="t" r="r" b="b"/>
              <a:pathLst>
                <a:path w="788563" h="18698">
                  <a:moveTo>
                    <a:pt x="0" y="9349"/>
                  </a:moveTo>
                  <a:lnTo>
                    <a:pt x="788563" y="9349"/>
                  </a:lnTo>
                </a:path>
              </a:pathLst>
            </a:custGeom>
            <a:noFill/>
          </p:spPr>
          <p:style>
            <a:lnRef idx="2">
              <a:schemeClr val="accent1">
                <a:tint val="70000"/>
                <a:hueOff val="0"/>
                <a:satOff val="0"/>
                <a:lumOff val="0"/>
                <a:alphaOff val="0"/>
              </a:schemeClr>
            </a:lnRef>
            <a:fillRef idx="0">
              <a:scrgbClr r="0" g="0" b="0"/>
            </a:fillRef>
            <a:effectRef idx="0">
              <a:schemeClr val="accent1">
                <a:tint val="70000"/>
                <a:hueOff val="0"/>
                <a:satOff val="0"/>
                <a:lumOff val="0"/>
                <a:alphaOff val="0"/>
              </a:schemeClr>
            </a:effectRef>
            <a:fontRef idx="minor">
              <a:schemeClr val="tx1">
                <a:hueOff val="0"/>
                <a:satOff val="0"/>
                <a:lumOff val="0"/>
                <a:alphaOff val="0"/>
              </a:schemeClr>
            </a:fontRef>
          </p:style>
          <p:txBody>
            <a:bodyPr spcFirstLastPara="0" vert="horz" wrap="square" lIns="387267" tIns="-10366" rIns="387267" bIns="-10365"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35" name="任意形状 34">
              <a:extLst>
                <a:ext uri="{FF2B5EF4-FFF2-40B4-BE49-F238E27FC236}">
                  <a16:creationId xmlns:a16="http://schemas.microsoft.com/office/drawing/2014/main" id="{E58D4291-A56E-13E8-C865-BBD311810E47}"/>
                </a:ext>
              </a:extLst>
            </p:cNvPr>
            <p:cNvSpPr/>
            <p:nvPr/>
          </p:nvSpPr>
          <p:spPr>
            <a:xfrm>
              <a:off x="5315932" y="4383512"/>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把控</a:t>
              </a:r>
            </a:p>
          </p:txBody>
        </p:sp>
        <p:sp>
          <p:nvSpPr>
            <p:cNvPr id="36" name="任意形状 35">
              <a:extLst>
                <a:ext uri="{FF2B5EF4-FFF2-40B4-BE49-F238E27FC236}">
                  <a16:creationId xmlns:a16="http://schemas.microsoft.com/office/drawing/2014/main" id="{CBB11C55-44B3-72EC-2332-95F37E1D0961}"/>
                </a:ext>
              </a:extLst>
            </p:cNvPr>
            <p:cNvSpPr/>
            <p:nvPr/>
          </p:nvSpPr>
          <p:spPr>
            <a:xfrm rot="4675100">
              <a:off x="2438900" y="4574696"/>
              <a:ext cx="2151497" cy="18698"/>
            </a:xfrm>
            <a:custGeom>
              <a:avLst/>
              <a:gdLst>
                <a:gd name="connsiteX0" fmla="*/ 0 w 2151497"/>
                <a:gd name="connsiteY0" fmla="*/ 9349 h 18698"/>
                <a:gd name="connsiteX1" fmla="*/ 2151497 w 2151497"/>
                <a:gd name="connsiteY1" fmla="*/ 9349 h 18698"/>
              </a:gdLst>
              <a:ahLst/>
              <a:cxnLst>
                <a:cxn ang="0">
                  <a:pos x="connsiteX0" y="connsiteY0"/>
                </a:cxn>
                <a:cxn ang="0">
                  <a:pos x="connsiteX1" y="connsiteY1"/>
                </a:cxn>
              </a:cxnLst>
              <a:rect l="l" t="t" r="r" b="b"/>
              <a:pathLst>
                <a:path w="2151497" h="18698">
                  <a:moveTo>
                    <a:pt x="0" y="9349"/>
                  </a:moveTo>
                  <a:lnTo>
                    <a:pt x="2151497" y="9349"/>
                  </a:lnTo>
                </a:path>
              </a:pathLst>
            </a:custGeom>
            <a:noFill/>
          </p:spPr>
          <p:style>
            <a:lnRef idx="2">
              <a:schemeClr val="accent1">
                <a:tint val="90000"/>
                <a:hueOff val="0"/>
                <a:satOff val="0"/>
                <a:lumOff val="0"/>
                <a:alphaOff val="0"/>
              </a:schemeClr>
            </a:lnRef>
            <a:fillRef idx="0">
              <a:scrgbClr r="0" g="0" b="0"/>
            </a:fillRef>
            <a:effectRef idx="0">
              <a:schemeClr val="accent1">
                <a:tint val="90000"/>
                <a:hueOff val="0"/>
                <a:satOff val="0"/>
                <a:lumOff val="0"/>
                <a:alphaOff val="0"/>
              </a:schemeClr>
            </a:effectRef>
            <a:fontRef idx="minor">
              <a:schemeClr val="tx1">
                <a:hueOff val="0"/>
                <a:satOff val="0"/>
                <a:lumOff val="0"/>
                <a:alphaOff val="0"/>
              </a:schemeClr>
            </a:fontRef>
          </p:style>
          <p:txBody>
            <a:bodyPr spcFirstLastPara="0" vert="horz" wrap="square" lIns="1034661" tIns="-44439" rIns="1034661" bIns="-44438" numCol="1" spcCol="1270" anchor="ctr" anchorCtr="0">
              <a:noAutofit/>
            </a:bodyPr>
            <a:lstStyle/>
            <a:p>
              <a:pPr marL="0" lvl="0" indent="0" algn="ctr" defTabSz="311150">
                <a:lnSpc>
                  <a:spcPct val="90000"/>
                </a:lnSpc>
                <a:spcBef>
                  <a:spcPct val="0"/>
                </a:spcBef>
                <a:spcAft>
                  <a:spcPct val="35000"/>
                </a:spcAft>
                <a:buNone/>
              </a:pPr>
              <a:endParaRPr lang="zh-CN" altLang="en-US" sz="700" kern="1200"/>
            </a:p>
          </p:txBody>
        </p:sp>
        <p:sp>
          <p:nvSpPr>
            <p:cNvPr id="37" name="任意形状 36">
              <a:extLst>
                <a:ext uri="{FF2B5EF4-FFF2-40B4-BE49-F238E27FC236}">
                  <a16:creationId xmlns:a16="http://schemas.microsoft.com/office/drawing/2014/main" id="{7CD5D058-10E4-1777-7F7F-7E1998654DE4}"/>
                </a:ext>
              </a:extLst>
            </p:cNvPr>
            <p:cNvSpPr/>
            <p:nvPr/>
          </p:nvSpPr>
          <p:spPr>
            <a:xfrm>
              <a:off x="3739809" y="5354516"/>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70000"/>
                <a:hueOff val="0"/>
                <a:satOff val="0"/>
                <a:lumOff val="0"/>
                <a:alphaOff val="0"/>
              </a:schemeClr>
            </a:fillRef>
            <a:effectRef idx="0">
              <a:schemeClr val="accent1">
                <a:alpha val="7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整理访谈数据</a:t>
              </a:r>
            </a:p>
          </p:txBody>
        </p:sp>
        <p:sp>
          <p:nvSpPr>
            <p:cNvPr id="38" name="任意形状 37">
              <a:extLst>
                <a:ext uri="{FF2B5EF4-FFF2-40B4-BE49-F238E27FC236}">
                  <a16:creationId xmlns:a16="http://schemas.microsoft.com/office/drawing/2014/main" id="{3979240A-ABF6-783D-D8DB-060656ADA52B}"/>
                </a:ext>
              </a:extLst>
            </p:cNvPr>
            <p:cNvSpPr/>
            <p:nvPr/>
          </p:nvSpPr>
          <p:spPr>
            <a:xfrm rot="19457599">
              <a:off x="4813486" y="5464783"/>
              <a:ext cx="554571" cy="18698"/>
            </a:xfrm>
            <a:custGeom>
              <a:avLst/>
              <a:gdLst>
                <a:gd name="connsiteX0" fmla="*/ 0 w 554571"/>
                <a:gd name="connsiteY0" fmla="*/ 9349 h 18698"/>
                <a:gd name="connsiteX1" fmla="*/ 554571 w 554571"/>
                <a:gd name="connsiteY1" fmla="*/ 9349 h 18698"/>
              </a:gdLst>
              <a:ahLst/>
              <a:cxnLst>
                <a:cxn ang="0">
                  <a:pos x="connsiteX0" y="connsiteY0"/>
                </a:cxn>
                <a:cxn ang="0">
                  <a:pos x="connsiteX1" y="connsiteY1"/>
                </a:cxn>
              </a:cxnLst>
              <a:rect l="l" t="t" r="r" b="b"/>
              <a:pathLst>
                <a:path w="554571" h="18698">
                  <a:moveTo>
                    <a:pt x="0" y="9349"/>
                  </a:moveTo>
                  <a:lnTo>
                    <a:pt x="554571" y="9349"/>
                  </a:lnTo>
                </a:path>
              </a:pathLst>
            </a:custGeom>
            <a:noFill/>
          </p:spPr>
          <p:style>
            <a:lnRef idx="2">
              <a:schemeClr val="accent1">
                <a:tint val="70000"/>
                <a:hueOff val="0"/>
                <a:satOff val="0"/>
                <a:lumOff val="0"/>
                <a:alphaOff val="0"/>
              </a:schemeClr>
            </a:lnRef>
            <a:fillRef idx="0">
              <a:scrgbClr r="0" g="0" b="0"/>
            </a:fillRef>
            <a:effectRef idx="0">
              <a:schemeClr val="accent1">
                <a:tint val="70000"/>
                <a:hueOff val="0"/>
                <a:satOff val="0"/>
                <a:lumOff val="0"/>
                <a:alphaOff val="0"/>
              </a:schemeClr>
            </a:effectRef>
            <a:fontRef idx="minor">
              <a:schemeClr val="tx1">
                <a:hueOff val="0"/>
                <a:satOff val="0"/>
                <a:lumOff val="0"/>
                <a:alphaOff val="0"/>
              </a:schemeClr>
            </a:fontRef>
          </p:style>
          <p:txBody>
            <a:bodyPr spcFirstLastPara="0" vert="horz" wrap="square" lIns="276121" tIns="-4515" rIns="276121" bIns="-4516"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39" name="任意形状 38">
              <a:extLst>
                <a:ext uri="{FF2B5EF4-FFF2-40B4-BE49-F238E27FC236}">
                  <a16:creationId xmlns:a16="http://schemas.microsoft.com/office/drawing/2014/main" id="{52B2C15A-DA9E-1E5E-1974-FF871D2D40E3}"/>
                </a:ext>
              </a:extLst>
            </p:cNvPr>
            <p:cNvSpPr/>
            <p:nvPr/>
          </p:nvSpPr>
          <p:spPr>
            <a:xfrm>
              <a:off x="5315932" y="5030848"/>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反馈讨论</a:t>
              </a:r>
            </a:p>
          </p:txBody>
        </p:sp>
        <p:sp>
          <p:nvSpPr>
            <p:cNvPr id="40" name="任意形状 39">
              <a:extLst>
                <a:ext uri="{FF2B5EF4-FFF2-40B4-BE49-F238E27FC236}">
                  <a16:creationId xmlns:a16="http://schemas.microsoft.com/office/drawing/2014/main" id="{F33A700B-EE62-04F1-3445-6D6CD3825FF7}"/>
                </a:ext>
              </a:extLst>
            </p:cNvPr>
            <p:cNvSpPr/>
            <p:nvPr/>
          </p:nvSpPr>
          <p:spPr>
            <a:xfrm rot="2142401">
              <a:off x="4813486" y="5788451"/>
              <a:ext cx="554571" cy="18698"/>
            </a:xfrm>
            <a:custGeom>
              <a:avLst/>
              <a:gdLst>
                <a:gd name="connsiteX0" fmla="*/ 0 w 554571"/>
                <a:gd name="connsiteY0" fmla="*/ 9349 h 18698"/>
                <a:gd name="connsiteX1" fmla="*/ 554571 w 554571"/>
                <a:gd name="connsiteY1" fmla="*/ 9349 h 18698"/>
              </a:gdLst>
              <a:ahLst/>
              <a:cxnLst>
                <a:cxn ang="0">
                  <a:pos x="connsiteX0" y="connsiteY0"/>
                </a:cxn>
                <a:cxn ang="0">
                  <a:pos x="connsiteX1" y="connsiteY1"/>
                </a:cxn>
              </a:cxnLst>
              <a:rect l="l" t="t" r="r" b="b"/>
              <a:pathLst>
                <a:path w="554571" h="18698">
                  <a:moveTo>
                    <a:pt x="0" y="9349"/>
                  </a:moveTo>
                  <a:lnTo>
                    <a:pt x="554571" y="9349"/>
                  </a:lnTo>
                </a:path>
              </a:pathLst>
            </a:custGeom>
            <a:noFill/>
          </p:spPr>
          <p:style>
            <a:lnRef idx="2">
              <a:schemeClr val="accent1">
                <a:tint val="70000"/>
                <a:hueOff val="0"/>
                <a:satOff val="0"/>
                <a:lumOff val="0"/>
                <a:alphaOff val="0"/>
              </a:schemeClr>
            </a:lnRef>
            <a:fillRef idx="0">
              <a:scrgbClr r="0" g="0" b="0"/>
            </a:fillRef>
            <a:effectRef idx="0">
              <a:schemeClr val="accent1">
                <a:tint val="70000"/>
                <a:hueOff val="0"/>
                <a:satOff val="0"/>
                <a:lumOff val="0"/>
                <a:alphaOff val="0"/>
              </a:schemeClr>
            </a:effectRef>
            <a:fontRef idx="minor">
              <a:schemeClr val="tx1">
                <a:hueOff val="0"/>
                <a:satOff val="0"/>
                <a:lumOff val="0"/>
                <a:alphaOff val="0"/>
              </a:schemeClr>
            </a:fontRef>
          </p:style>
          <p:txBody>
            <a:bodyPr spcFirstLastPara="0" vert="horz" wrap="square" lIns="276122" tIns="-4515" rIns="276120" bIns="-4516"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41" name="任意形状 40">
              <a:extLst>
                <a:ext uri="{FF2B5EF4-FFF2-40B4-BE49-F238E27FC236}">
                  <a16:creationId xmlns:a16="http://schemas.microsoft.com/office/drawing/2014/main" id="{CFBF6C60-ACFB-4960-1160-28AF19641084}"/>
                </a:ext>
              </a:extLst>
            </p:cNvPr>
            <p:cNvSpPr/>
            <p:nvPr/>
          </p:nvSpPr>
          <p:spPr>
            <a:xfrm>
              <a:off x="5315932" y="5678184"/>
              <a:ext cx="1125802" cy="562901"/>
            </a:xfrm>
            <a:custGeom>
              <a:avLst/>
              <a:gdLst>
                <a:gd name="connsiteX0" fmla="*/ 0 w 1125802"/>
                <a:gd name="connsiteY0" fmla="*/ 56290 h 562901"/>
                <a:gd name="connsiteX1" fmla="*/ 56290 w 1125802"/>
                <a:gd name="connsiteY1" fmla="*/ 0 h 562901"/>
                <a:gd name="connsiteX2" fmla="*/ 1069512 w 1125802"/>
                <a:gd name="connsiteY2" fmla="*/ 0 h 562901"/>
                <a:gd name="connsiteX3" fmla="*/ 1125802 w 1125802"/>
                <a:gd name="connsiteY3" fmla="*/ 56290 h 562901"/>
                <a:gd name="connsiteX4" fmla="*/ 1125802 w 1125802"/>
                <a:gd name="connsiteY4" fmla="*/ 506611 h 562901"/>
                <a:gd name="connsiteX5" fmla="*/ 1069512 w 1125802"/>
                <a:gd name="connsiteY5" fmla="*/ 562901 h 562901"/>
                <a:gd name="connsiteX6" fmla="*/ 56290 w 1125802"/>
                <a:gd name="connsiteY6" fmla="*/ 562901 h 562901"/>
                <a:gd name="connsiteX7" fmla="*/ 0 w 1125802"/>
                <a:gd name="connsiteY7" fmla="*/ 506611 h 562901"/>
                <a:gd name="connsiteX8" fmla="*/ 0 w 1125802"/>
                <a:gd name="connsiteY8" fmla="*/ 56290 h 5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802" h="562901">
                  <a:moveTo>
                    <a:pt x="0" y="56290"/>
                  </a:moveTo>
                  <a:cubicBezTo>
                    <a:pt x="0" y="25202"/>
                    <a:pt x="25202" y="0"/>
                    <a:pt x="56290" y="0"/>
                  </a:cubicBezTo>
                  <a:lnTo>
                    <a:pt x="1069512" y="0"/>
                  </a:lnTo>
                  <a:cubicBezTo>
                    <a:pt x="1100600" y="0"/>
                    <a:pt x="1125802" y="25202"/>
                    <a:pt x="1125802" y="56290"/>
                  </a:cubicBezTo>
                  <a:lnTo>
                    <a:pt x="1125802" y="506611"/>
                  </a:lnTo>
                  <a:cubicBezTo>
                    <a:pt x="1125802" y="537699"/>
                    <a:pt x="1100600" y="562901"/>
                    <a:pt x="1069512" y="562901"/>
                  </a:cubicBezTo>
                  <a:lnTo>
                    <a:pt x="56290" y="562901"/>
                  </a:lnTo>
                  <a:cubicBezTo>
                    <a:pt x="25202" y="562901"/>
                    <a:pt x="0" y="537699"/>
                    <a:pt x="0" y="506611"/>
                  </a:cubicBezTo>
                  <a:lnTo>
                    <a:pt x="0" y="56290"/>
                  </a:ln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lt1"/>
            </a:fontRef>
          </p:style>
          <p:txBody>
            <a:bodyPr spcFirstLastPara="0" vert="horz" wrap="square" lIns="24107" tIns="24107" rIns="24107" bIns="24107"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整理输出</a:t>
              </a:r>
            </a:p>
          </p:txBody>
        </p:sp>
      </p:grpSp>
      <p:sp>
        <p:nvSpPr>
          <p:cNvPr id="42" name="文本框 41">
            <a:extLst>
              <a:ext uri="{FF2B5EF4-FFF2-40B4-BE49-F238E27FC236}">
                <a16:creationId xmlns:a16="http://schemas.microsoft.com/office/drawing/2014/main" id="{6C886720-4600-74F0-909A-65F69D473376}"/>
              </a:ext>
            </a:extLst>
          </p:cNvPr>
          <p:cNvSpPr txBox="1"/>
          <p:nvPr/>
        </p:nvSpPr>
        <p:spPr>
          <a:xfrm>
            <a:off x="8460420" y="1178051"/>
            <a:ext cx="2031325" cy="461665"/>
          </a:xfrm>
          <a:prstGeom prst="rect">
            <a:avLst/>
          </a:prstGeom>
          <a:noFill/>
        </p:spPr>
        <p:txBody>
          <a:bodyPr wrap="none" rtlCol="0">
            <a:spAutoFit/>
          </a:bodyPr>
          <a:lstStyle/>
          <a:p>
            <a:r>
              <a:rPr kumimoji="1" lang="zh-CN" altLang="en-US" sz="2400" dirty="0">
                <a:solidFill>
                  <a:srgbClr val="C00000"/>
                </a:solidFill>
              </a:rPr>
              <a:t>访谈中注意！</a:t>
            </a:r>
          </a:p>
        </p:txBody>
      </p:sp>
      <p:sp>
        <p:nvSpPr>
          <p:cNvPr id="44" name="文本框 43">
            <a:extLst>
              <a:ext uri="{FF2B5EF4-FFF2-40B4-BE49-F238E27FC236}">
                <a16:creationId xmlns:a16="http://schemas.microsoft.com/office/drawing/2014/main" id="{B96D3DBF-0A1B-28D0-D1E1-F1C6929C7A0A}"/>
              </a:ext>
            </a:extLst>
          </p:cNvPr>
          <p:cNvSpPr txBox="1"/>
          <p:nvPr/>
        </p:nvSpPr>
        <p:spPr>
          <a:xfrm>
            <a:off x="7573336" y="2055251"/>
            <a:ext cx="4283475" cy="2811795"/>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避免一组固定的问题</a:t>
            </a:r>
          </a:p>
          <a:p>
            <a:pPr marL="342900"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优先关注用户行为背后的原因</a:t>
            </a:r>
          </a:p>
          <a:p>
            <a:pPr marL="342900"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避免让用户成为设计师</a:t>
            </a:r>
          </a:p>
          <a:p>
            <a:pPr marL="342900"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避免讨论技术细节</a:t>
            </a:r>
          </a:p>
          <a:p>
            <a:pPr marL="342900"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避免诱导性问题</a:t>
            </a:r>
          </a:p>
          <a:p>
            <a:pPr marL="342900"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鼓励讲故事</a:t>
            </a:r>
          </a:p>
        </p:txBody>
      </p:sp>
    </p:spTree>
    <p:extLst>
      <p:ext uri="{BB962C8B-B14F-4D97-AF65-F5344CB8AC3E}">
        <p14:creationId xmlns:p14="http://schemas.microsoft.com/office/powerpoint/2010/main" val="872787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5D84B-1287-3BA7-8C2B-EF6A9AC20A80}"/>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6CB2E42-9817-0502-67BB-703323B5805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5F6B517-E3A6-D6B1-FAA7-F069EB981A7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FD5A7D46-EF79-7CC4-E19F-76F068B68749}"/>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问卷调查</a:t>
            </a:r>
            <a:r>
              <a:rPr kumimoji="1" lang="en-US" altLang="zh-CN" sz="2700" dirty="0">
                <a:latin typeface="Microsoft YaHei" panose="020B0503020204020204" pitchFamily="34" charset="-122"/>
                <a:ea typeface="Microsoft YaHei" panose="020B0503020204020204" pitchFamily="34" charset="-122"/>
              </a:rPr>
              <a:t>Fowler</a:t>
            </a:r>
            <a:r>
              <a:rPr kumimoji="1" lang="zh-CN" altLang="en-US" sz="2700" dirty="0">
                <a:latin typeface="Microsoft YaHei" panose="020B0503020204020204" pitchFamily="34" charset="-122"/>
                <a:ea typeface="Microsoft YaHei" panose="020B0503020204020204" pitchFamily="34" charset="-122"/>
              </a:rPr>
              <a:t>，</a:t>
            </a:r>
            <a:r>
              <a:rPr kumimoji="1" lang="en-US" altLang="zh-CN" sz="2700" dirty="0">
                <a:latin typeface="Microsoft YaHei" panose="020B0503020204020204" pitchFamily="34" charset="-122"/>
                <a:ea typeface="Microsoft YaHei" panose="020B0503020204020204" pitchFamily="34" charset="-122"/>
              </a:rPr>
              <a:t>Survey</a:t>
            </a:r>
            <a:r>
              <a:rPr kumimoji="1" lang="zh-CN" altLang="en-US" sz="2700" dirty="0">
                <a:latin typeface="Microsoft YaHei" panose="020B0503020204020204" pitchFamily="34" charset="-122"/>
                <a:ea typeface="Microsoft YaHei" panose="020B0503020204020204" pitchFamily="34" charset="-122"/>
              </a:rPr>
              <a:t> </a:t>
            </a:r>
            <a:r>
              <a:rPr kumimoji="1" lang="en-US" altLang="zh-CN" sz="2700" dirty="0">
                <a:latin typeface="Microsoft YaHei" panose="020B0503020204020204" pitchFamily="34" charset="-122"/>
                <a:ea typeface="Microsoft YaHei" panose="020B0503020204020204" pitchFamily="34" charset="-122"/>
              </a:rPr>
              <a:t>Research</a:t>
            </a:r>
            <a:r>
              <a:rPr kumimoji="1" lang="zh-CN" altLang="en-US" sz="2700" dirty="0">
                <a:latin typeface="Microsoft YaHei" panose="020B0503020204020204" pitchFamily="34" charset="-122"/>
                <a:ea typeface="Microsoft YaHei" panose="020B0503020204020204" pitchFamily="34" charset="-122"/>
              </a:rPr>
              <a:t> </a:t>
            </a:r>
            <a:r>
              <a:rPr kumimoji="1" lang="en-US" altLang="zh-CN" sz="2700" dirty="0">
                <a:latin typeface="Microsoft YaHei" panose="020B0503020204020204" pitchFamily="34" charset="-122"/>
                <a:ea typeface="Microsoft YaHei" panose="020B0503020204020204" pitchFamily="34" charset="-122"/>
              </a:rPr>
              <a:t>Methods</a:t>
            </a:r>
            <a:r>
              <a:rPr kumimoji="1" lang="zh-CN" altLang="en-US" sz="2700" dirty="0">
                <a:latin typeface="Microsoft YaHei" panose="020B0503020204020204" pitchFamily="34" charset="-122"/>
                <a:ea typeface="Microsoft YaHei" panose="020B0503020204020204" pitchFamily="34" charset="-122"/>
              </a:rPr>
              <a:t>，</a:t>
            </a:r>
            <a:r>
              <a:rPr kumimoji="1" lang="en-US" altLang="zh-CN" sz="2700" dirty="0">
                <a:latin typeface="Microsoft YaHei" panose="020B0503020204020204" pitchFamily="34" charset="-122"/>
                <a:ea typeface="Microsoft YaHei" panose="020B0503020204020204" pitchFamily="34" charset="-122"/>
              </a:rPr>
              <a:t>Sage</a:t>
            </a:r>
            <a:r>
              <a:rPr kumimoji="1" lang="zh-CN" altLang="en-US" sz="2700" dirty="0">
                <a:latin typeface="Microsoft YaHei" panose="020B0503020204020204" pitchFamily="34" charset="-122"/>
                <a:ea typeface="Microsoft YaHei" panose="020B0503020204020204" pitchFamily="34" charset="-122"/>
              </a:rPr>
              <a:t>，</a:t>
            </a:r>
            <a:r>
              <a:rPr kumimoji="1" lang="en-US" altLang="zh-CN" sz="2700" dirty="0">
                <a:latin typeface="Microsoft YaHei" panose="020B0503020204020204" pitchFamily="34" charset="-122"/>
                <a:ea typeface="Microsoft YaHei" panose="020B0503020204020204" pitchFamily="34" charset="-122"/>
              </a:rPr>
              <a:t>1993</a:t>
            </a:r>
            <a:endParaRPr kumimoji="1" lang="zh-CN" altLang="en-US" sz="4000" dirty="0">
              <a:latin typeface="Microsoft YaHei" panose="020B0503020204020204" pitchFamily="34" charset="-122"/>
              <a:ea typeface="Microsoft YaHei" panose="020B0503020204020204" pitchFamily="34" charset="-122"/>
            </a:endParaRPr>
          </a:p>
        </p:txBody>
      </p:sp>
      <p:sp>
        <p:nvSpPr>
          <p:cNvPr id="5" name="日期占位符 4">
            <a:extLst>
              <a:ext uri="{FF2B5EF4-FFF2-40B4-BE49-F238E27FC236}">
                <a16:creationId xmlns:a16="http://schemas.microsoft.com/office/drawing/2014/main" id="{38ADFBA3-DD8D-8B00-0CEE-8EFDE83AF035}"/>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92C48308-D79D-42BA-A836-654539A7F3E3}"/>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E3BF6E00-6FC3-3EB9-96A4-64B91B28C339}"/>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7185E544-0849-6C69-3A3D-42132B1049AD}"/>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13B87D56-906C-7727-0FFB-2451D5F79EB0}"/>
              </a:ext>
            </a:extLst>
          </p:cNvPr>
          <p:cNvSpPr txBox="1"/>
          <p:nvPr/>
        </p:nvSpPr>
        <p:spPr>
          <a:xfrm>
            <a:off x="641636" y="1441741"/>
            <a:ext cx="6446443" cy="410054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预先定义的问题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面对广泛涉众的时候使用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统计分析的结果看起来更科学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什么时候使用问卷调查</a:t>
            </a:r>
            <a:r>
              <a:rPr lang="en-US" altLang="zh-CN" sz="2400" dirty="0">
                <a:solidFill>
                  <a:srgbClr val="000000"/>
                </a:solidFill>
                <a:effectLst/>
                <a:latin typeface="+mn-ea"/>
              </a:rPr>
              <a:t>?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大基数的被访者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需要关于良好定义的特定问题的答案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验证有限次面谈得出的结论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当你需要一个特定的结果的时候 </a:t>
            </a:r>
          </a:p>
        </p:txBody>
      </p:sp>
      <p:pic>
        <p:nvPicPr>
          <p:cNvPr id="43" name="图片 42" descr="文本&#10;&#10;描述已自动生成">
            <a:extLst>
              <a:ext uri="{FF2B5EF4-FFF2-40B4-BE49-F238E27FC236}">
                <a16:creationId xmlns:a16="http://schemas.microsoft.com/office/drawing/2014/main" id="{248EF0D5-8BCC-6001-90E0-A104BBB0D8CF}"/>
              </a:ext>
            </a:extLst>
          </p:cNvPr>
          <p:cNvPicPr>
            <a:picLocks noChangeAspect="1"/>
          </p:cNvPicPr>
          <p:nvPr/>
        </p:nvPicPr>
        <p:blipFill>
          <a:blip r:embed="rId3"/>
          <a:stretch>
            <a:fillRect/>
          </a:stretch>
        </p:blipFill>
        <p:spPr>
          <a:xfrm>
            <a:off x="7270072" y="983819"/>
            <a:ext cx="4033051" cy="5035617"/>
          </a:xfrm>
          <a:prstGeom prst="rect">
            <a:avLst/>
          </a:prstGeom>
        </p:spPr>
      </p:pic>
    </p:spTree>
    <p:extLst>
      <p:ext uri="{BB962C8B-B14F-4D97-AF65-F5344CB8AC3E}">
        <p14:creationId xmlns:p14="http://schemas.microsoft.com/office/powerpoint/2010/main" val="522299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27557-E15D-2868-BD96-4DBBFB25D2C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A1F8438-F682-8248-3804-C3894D5534C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C34C047-334D-2C77-007F-5AF2F39F7FD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27EDDBD-730F-F86C-8E1F-087CAF8B5D97}"/>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问卷调查</a:t>
            </a:r>
            <a:r>
              <a:rPr kumimoji="1" lang="en-US" altLang="zh-CN" sz="2700" dirty="0">
                <a:latin typeface="Microsoft YaHei" panose="020B0503020204020204" pitchFamily="34" charset="-122"/>
                <a:ea typeface="Microsoft YaHei" panose="020B0503020204020204" pitchFamily="34" charset="-122"/>
              </a:rPr>
              <a:t>Fowler</a:t>
            </a:r>
            <a:r>
              <a:rPr kumimoji="1" lang="zh-CN" altLang="en-US" sz="2700" dirty="0">
                <a:latin typeface="Microsoft YaHei" panose="020B0503020204020204" pitchFamily="34" charset="-122"/>
                <a:ea typeface="Microsoft YaHei" panose="020B0503020204020204" pitchFamily="34" charset="-122"/>
              </a:rPr>
              <a:t>，</a:t>
            </a:r>
            <a:r>
              <a:rPr kumimoji="1" lang="en-US" altLang="zh-CN" sz="2700" dirty="0">
                <a:latin typeface="Microsoft YaHei" panose="020B0503020204020204" pitchFamily="34" charset="-122"/>
                <a:ea typeface="Microsoft YaHei" panose="020B0503020204020204" pitchFamily="34" charset="-122"/>
              </a:rPr>
              <a:t>Survey</a:t>
            </a:r>
            <a:r>
              <a:rPr kumimoji="1" lang="zh-CN" altLang="en-US" sz="2700" dirty="0">
                <a:latin typeface="Microsoft YaHei" panose="020B0503020204020204" pitchFamily="34" charset="-122"/>
                <a:ea typeface="Microsoft YaHei" panose="020B0503020204020204" pitchFamily="34" charset="-122"/>
              </a:rPr>
              <a:t> </a:t>
            </a:r>
            <a:r>
              <a:rPr kumimoji="1" lang="en-US" altLang="zh-CN" sz="2700" dirty="0">
                <a:latin typeface="Microsoft YaHei" panose="020B0503020204020204" pitchFamily="34" charset="-122"/>
                <a:ea typeface="Microsoft YaHei" panose="020B0503020204020204" pitchFamily="34" charset="-122"/>
              </a:rPr>
              <a:t>Research</a:t>
            </a:r>
            <a:r>
              <a:rPr kumimoji="1" lang="zh-CN" altLang="en-US" sz="2700" dirty="0">
                <a:latin typeface="Microsoft YaHei" panose="020B0503020204020204" pitchFamily="34" charset="-122"/>
                <a:ea typeface="Microsoft YaHei" panose="020B0503020204020204" pitchFamily="34" charset="-122"/>
              </a:rPr>
              <a:t> </a:t>
            </a:r>
            <a:r>
              <a:rPr kumimoji="1" lang="en-US" altLang="zh-CN" sz="2700" dirty="0">
                <a:latin typeface="Microsoft YaHei" panose="020B0503020204020204" pitchFamily="34" charset="-122"/>
                <a:ea typeface="Microsoft YaHei" panose="020B0503020204020204" pitchFamily="34" charset="-122"/>
              </a:rPr>
              <a:t>Methods</a:t>
            </a:r>
            <a:r>
              <a:rPr kumimoji="1" lang="zh-CN" altLang="en-US" sz="2700" dirty="0">
                <a:latin typeface="Microsoft YaHei" panose="020B0503020204020204" pitchFamily="34" charset="-122"/>
                <a:ea typeface="Microsoft YaHei" panose="020B0503020204020204" pitchFamily="34" charset="-122"/>
              </a:rPr>
              <a:t>，</a:t>
            </a:r>
            <a:r>
              <a:rPr kumimoji="1" lang="en-US" altLang="zh-CN" sz="2700" dirty="0">
                <a:latin typeface="Microsoft YaHei" panose="020B0503020204020204" pitchFamily="34" charset="-122"/>
                <a:ea typeface="Microsoft YaHei" panose="020B0503020204020204" pitchFamily="34" charset="-122"/>
              </a:rPr>
              <a:t>Sage</a:t>
            </a:r>
            <a:r>
              <a:rPr kumimoji="1" lang="zh-CN" altLang="en-US" sz="2700" dirty="0">
                <a:latin typeface="Microsoft YaHei" panose="020B0503020204020204" pitchFamily="34" charset="-122"/>
                <a:ea typeface="Microsoft YaHei" panose="020B0503020204020204" pitchFamily="34" charset="-122"/>
              </a:rPr>
              <a:t>，</a:t>
            </a:r>
            <a:r>
              <a:rPr kumimoji="1" lang="en-US" altLang="zh-CN" sz="2700" dirty="0">
                <a:latin typeface="Microsoft YaHei" panose="020B0503020204020204" pitchFamily="34" charset="-122"/>
                <a:ea typeface="Microsoft YaHei" panose="020B0503020204020204" pitchFamily="34" charset="-122"/>
              </a:rPr>
              <a:t>1993</a:t>
            </a:r>
            <a:endParaRPr kumimoji="1" lang="zh-CN" altLang="en-US" sz="4000" dirty="0">
              <a:latin typeface="Microsoft YaHei" panose="020B0503020204020204" pitchFamily="34" charset="-122"/>
              <a:ea typeface="Microsoft YaHei" panose="020B0503020204020204" pitchFamily="34" charset="-122"/>
            </a:endParaRPr>
          </a:p>
        </p:txBody>
      </p:sp>
      <p:sp>
        <p:nvSpPr>
          <p:cNvPr id="5" name="日期占位符 4">
            <a:extLst>
              <a:ext uri="{FF2B5EF4-FFF2-40B4-BE49-F238E27FC236}">
                <a16:creationId xmlns:a16="http://schemas.microsoft.com/office/drawing/2014/main" id="{7BC6D7D4-E16F-BEF9-210B-D0880D916EFD}"/>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1FC9B14B-FBB0-22BC-EBC7-2230E48AA889}"/>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9F826F0D-10D6-CE3E-2D05-D436B8992DAC}"/>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6B441443-5BB1-6571-4BC7-3BBD07E4C66A}"/>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F3FBD28E-9807-63F5-C78A-44D4EB2D2084}"/>
              </a:ext>
            </a:extLst>
          </p:cNvPr>
          <p:cNvSpPr txBox="1"/>
          <p:nvPr/>
        </p:nvSpPr>
        <p:spPr>
          <a:xfrm>
            <a:off x="641636" y="1267446"/>
            <a:ext cx="6446443" cy="2161554"/>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zh-CN" altLang="en-US" sz="2400" dirty="0">
                <a:solidFill>
                  <a:srgbClr val="000000"/>
                </a:solidFill>
                <a:effectLst/>
                <a:latin typeface="Microsoft YaHei" panose="020B0503020204020204" pitchFamily="34" charset="-122"/>
                <a:ea typeface="Microsoft YaHei" panose="020B0503020204020204" pitchFamily="34" charset="-122"/>
              </a:rPr>
              <a:t>优点 </a:t>
            </a:r>
          </a:p>
          <a:p>
            <a:r>
              <a:rPr lang="zh-CN" altLang="en-US" sz="2400" dirty="0">
                <a:solidFill>
                  <a:srgbClr val="000000"/>
                </a:solidFill>
                <a:effectLst/>
                <a:latin typeface="Microsoft YaHei" panose="020B0503020204020204" pitchFamily="34" charset="-122"/>
                <a:ea typeface="Microsoft YaHei" panose="020B0503020204020204" pitchFamily="34" charset="-122"/>
              </a:rPr>
              <a:t></a:t>
            </a:r>
          </a:p>
          <a:p>
            <a:pPr marL="342900" indent="-342900">
              <a:lnSpc>
                <a:spcPct val="150000"/>
              </a:lnSpc>
              <a:buFont typeface="Arial" panose="020B0604020202020204" pitchFamily="34" charset="0"/>
              <a:buChar char="•"/>
            </a:pPr>
            <a:r>
              <a:rPr lang="zh-CN" altLang="en-US" sz="2000" dirty="0">
                <a:solidFill>
                  <a:srgbClr val="0D0D0D"/>
                </a:solidFill>
                <a:effectLst/>
                <a:latin typeface="Microsoft YaHei" panose="020B0503020204020204" pitchFamily="34" charset="-122"/>
                <a:ea typeface="Microsoft YaHei" panose="020B0503020204020204" pitchFamily="34" charset="-122"/>
              </a:rPr>
              <a:t>可快速获得大量反馈 </a:t>
            </a:r>
          </a:p>
          <a:p>
            <a:pPr marL="342900" indent="-342900">
              <a:lnSpc>
                <a:spcPct val="150000"/>
              </a:lnSpc>
              <a:buFont typeface="Arial" panose="020B0604020202020204" pitchFamily="34" charset="0"/>
              <a:buChar char="•"/>
            </a:pPr>
            <a:r>
              <a:rPr lang="zh-CN" altLang="en-US" sz="2000" dirty="0">
                <a:solidFill>
                  <a:srgbClr val="0D0D0D"/>
                </a:solidFill>
                <a:effectLst/>
                <a:latin typeface="Microsoft YaHei" panose="020B0503020204020204" pitchFamily="34" charset="-122"/>
                <a:ea typeface="Microsoft YaHei" panose="020B0503020204020204" pitchFamily="34" charset="-122"/>
              </a:rPr>
              <a:t>可以远程执行 </a:t>
            </a:r>
          </a:p>
          <a:p>
            <a:pPr marL="342900" indent="-342900">
              <a:lnSpc>
                <a:spcPct val="150000"/>
              </a:lnSpc>
              <a:buFont typeface="Arial" panose="020B0604020202020204" pitchFamily="34" charset="0"/>
              <a:buChar char="•"/>
            </a:pPr>
            <a:r>
              <a:rPr lang="zh-CN" altLang="en-US" sz="2000" dirty="0">
                <a:solidFill>
                  <a:srgbClr val="0D0D0D"/>
                </a:solidFill>
                <a:effectLst/>
                <a:latin typeface="Microsoft YaHei" panose="020B0503020204020204" pitchFamily="34" charset="-122"/>
                <a:ea typeface="Microsoft YaHei" panose="020B0503020204020204" pitchFamily="34" charset="-122"/>
              </a:rPr>
              <a:t>可搜集关于态度、信念及特性的信息</a:t>
            </a:r>
          </a:p>
        </p:txBody>
      </p:sp>
      <p:sp>
        <p:nvSpPr>
          <p:cNvPr id="8" name="文本框 7">
            <a:extLst>
              <a:ext uri="{FF2B5EF4-FFF2-40B4-BE49-F238E27FC236}">
                <a16:creationId xmlns:a16="http://schemas.microsoft.com/office/drawing/2014/main" id="{0B8AC142-CD92-EA95-2440-FD67F5080EE1}"/>
              </a:ext>
            </a:extLst>
          </p:cNvPr>
          <p:cNvSpPr txBox="1"/>
          <p:nvPr/>
        </p:nvSpPr>
        <p:spPr>
          <a:xfrm>
            <a:off x="641636" y="3683652"/>
            <a:ext cx="6446443" cy="1699889"/>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r>
              <a:rPr lang="zh-CN" altLang="en-US" sz="2400" dirty="0">
                <a:solidFill>
                  <a:srgbClr val="000000"/>
                </a:solidFill>
                <a:latin typeface="Microsoft YaHei" panose="020B0503020204020204" pitchFamily="34" charset="-122"/>
                <a:ea typeface="Microsoft YaHei" panose="020B0503020204020204" pitchFamily="34" charset="-122"/>
              </a:rPr>
              <a:t>缺</a:t>
            </a:r>
            <a:r>
              <a:rPr lang="zh-CN" altLang="en-US" sz="2400" dirty="0">
                <a:solidFill>
                  <a:srgbClr val="000000"/>
                </a:solidFill>
                <a:effectLst/>
                <a:latin typeface="Microsoft YaHei" panose="020B0503020204020204" pitchFamily="34" charset="-122"/>
                <a:ea typeface="Microsoft YaHei" panose="020B0503020204020204" pitchFamily="34" charset="-122"/>
              </a:rPr>
              <a:t>点 </a:t>
            </a:r>
          </a:p>
          <a:p>
            <a:r>
              <a:rPr lang="zh-CN" altLang="en-US" sz="2400" dirty="0">
                <a:solidFill>
                  <a:srgbClr val="000000"/>
                </a:solidFill>
                <a:effectLst/>
                <a:latin typeface="Microsoft YaHei" panose="020B0503020204020204" pitchFamily="34" charset="-122"/>
                <a:ea typeface="Microsoft YaHei" panose="020B0503020204020204" pitchFamily="34" charset="-122"/>
              </a:rPr>
              <a:t></a:t>
            </a:r>
          </a:p>
          <a:p>
            <a:pPr marL="342900" indent="-342900">
              <a:lnSpc>
                <a:spcPct val="150000"/>
              </a:lnSpc>
              <a:buFont typeface="Arial" panose="020B0604020202020204" pitchFamily="34" charset="0"/>
              <a:buChar char="•"/>
            </a:pPr>
            <a:r>
              <a:rPr lang="zh-CN" altLang="en-US" sz="2000" dirty="0">
                <a:solidFill>
                  <a:srgbClr val="0D0D0D"/>
                </a:solidFill>
                <a:effectLst/>
                <a:latin typeface="Microsoft YaHei" panose="020B0503020204020204" pitchFamily="34" charset="-122"/>
                <a:ea typeface="Microsoft YaHei" panose="020B0503020204020204" pitchFamily="34" charset="-122"/>
              </a:rPr>
              <a:t>简单的分类导致对上下文的考虑较少</a:t>
            </a:r>
            <a:endParaRPr lang="en-US" altLang="zh-CN" sz="2000" dirty="0">
              <a:solidFill>
                <a:srgbClr val="0D0D0D"/>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D0D0D"/>
                </a:solidFill>
                <a:latin typeface="Microsoft YaHei" panose="020B0503020204020204" pitchFamily="34" charset="-122"/>
                <a:ea typeface="Microsoft YaHei" panose="020B0503020204020204" pitchFamily="34" charset="-122"/>
              </a:rPr>
              <a:t>留给用户自由表达其需要的空间较小</a:t>
            </a:r>
            <a:endParaRPr lang="zh-CN" altLang="en-US" sz="2000" dirty="0">
              <a:solidFill>
                <a:srgbClr val="0D0D0D"/>
              </a:solidFill>
              <a:effectLst/>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5D734A45-EAD1-F82B-BDAF-EFD43712BD71}"/>
              </a:ext>
            </a:extLst>
          </p:cNvPr>
          <p:cNvSpPr txBox="1"/>
          <p:nvPr/>
        </p:nvSpPr>
        <p:spPr>
          <a:xfrm>
            <a:off x="7674522" y="1547373"/>
            <a:ext cx="3875842" cy="3413563"/>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sz="2000" dirty="0">
                <a:solidFill>
                  <a:srgbClr val="000000"/>
                </a:solidFill>
                <a:effectLst/>
                <a:latin typeface="+mn-ea"/>
              </a:rPr>
              <a:t>问卷调查注意事项</a:t>
            </a:r>
          </a:p>
          <a:p>
            <a:pPr marL="285750" indent="-285750">
              <a:lnSpc>
                <a:spcPct val="150000"/>
              </a:lnSpc>
              <a:buFont typeface="Arial" panose="020B0604020202020204" pitchFamily="34" charset="0"/>
              <a:buChar char="•"/>
            </a:pPr>
            <a:r>
              <a:rPr lang="zh-CN" altLang="en-US" dirty="0">
                <a:solidFill>
                  <a:srgbClr val="0C0C0C"/>
                </a:solidFill>
                <a:effectLst/>
                <a:latin typeface="+mn-ea"/>
              </a:rPr>
              <a:t>选择样本时可能存在偏见</a:t>
            </a:r>
          </a:p>
          <a:p>
            <a:pPr marL="285750" indent="-285750">
              <a:lnSpc>
                <a:spcPct val="150000"/>
              </a:lnSpc>
              <a:buFont typeface="Arial" panose="020B0604020202020204" pitchFamily="34" charset="0"/>
              <a:buChar char="•"/>
            </a:pPr>
            <a:r>
              <a:rPr lang="zh-CN" altLang="en-US" dirty="0">
                <a:solidFill>
                  <a:srgbClr val="0C0C0C"/>
                </a:solidFill>
                <a:effectLst/>
                <a:latin typeface="+mn-ea"/>
              </a:rPr>
              <a:t>自愿的问卷回答者可能存在偏见</a:t>
            </a:r>
          </a:p>
          <a:p>
            <a:pPr marL="285750" indent="-285750">
              <a:lnSpc>
                <a:spcPct val="150000"/>
              </a:lnSpc>
              <a:buFont typeface="Arial" panose="020B0604020202020204" pitchFamily="34" charset="0"/>
              <a:buChar char="•"/>
            </a:pPr>
            <a:r>
              <a:rPr lang="zh-CN" altLang="en-US" dirty="0">
                <a:solidFill>
                  <a:srgbClr val="0C0C0C"/>
                </a:solidFill>
                <a:effectLst/>
                <a:latin typeface="+mn-ea"/>
              </a:rPr>
              <a:t>样本规模太小</a:t>
            </a:r>
          </a:p>
          <a:p>
            <a:pPr marL="285750" indent="-285750">
              <a:lnSpc>
                <a:spcPct val="150000"/>
              </a:lnSpc>
              <a:buFont typeface="Arial" panose="020B0604020202020204" pitchFamily="34" charset="0"/>
              <a:buChar char="•"/>
            </a:pPr>
            <a:r>
              <a:rPr lang="zh-CN" altLang="en-US" dirty="0">
                <a:solidFill>
                  <a:srgbClr val="0C0C0C"/>
                </a:solidFill>
                <a:effectLst/>
                <a:latin typeface="+mn-ea"/>
              </a:rPr>
              <a:t>自由发挥问题难于分析</a:t>
            </a:r>
          </a:p>
          <a:p>
            <a:pPr marL="285750" indent="-285750">
              <a:lnSpc>
                <a:spcPct val="150000"/>
              </a:lnSpc>
              <a:buFont typeface="Arial" panose="020B0604020202020204" pitchFamily="34" charset="0"/>
              <a:buChar char="•"/>
            </a:pPr>
            <a:r>
              <a:rPr lang="zh-CN" altLang="en-US" dirty="0">
                <a:solidFill>
                  <a:srgbClr val="0C0C0C"/>
                </a:solidFill>
                <a:effectLst/>
                <a:latin typeface="+mn-ea"/>
              </a:rPr>
              <a:t>对答案有诱导性的提问</a:t>
            </a:r>
          </a:p>
          <a:p>
            <a:pPr marL="285750" indent="-285750">
              <a:lnSpc>
                <a:spcPct val="150000"/>
              </a:lnSpc>
              <a:buFont typeface="Arial" panose="020B0604020202020204" pitchFamily="34" charset="0"/>
              <a:buChar char="•"/>
            </a:pPr>
            <a:r>
              <a:rPr lang="zh-CN" altLang="en-US" dirty="0">
                <a:solidFill>
                  <a:srgbClr val="0C0C0C"/>
                </a:solidFill>
                <a:effectLst/>
                <a:latin typeface="+mn-ea"/>
              </a:rPr>
              <a:t>问题的妥当性</a:t>
            </a:r>
          </a:p>
          <a:p>
            <a:pPr marL="285750" indent="-285750">
              <a:lnSpc>
                <a:spcPct val="150000"/>
              </a:lnSpc>
              <a:buFont typeface="Arial" panose="020B0604020202020204" pitchFamily="34" charset="0"/>
              <a:buChar char="•"/>
            </a:pPr>
            <a:r>
              <a:rPr lang="zh-CN" altLang="en-US" dirty="0">
                <a:solidFill>
                  <a:srgbClr val="0C0C0C"/>
                </a:solidFill>
                <a:effectLst/>
                <a:latin typeface="+mn-ea"/>
              </a:rPr>
              <a:t>含糊的问题</a:t>
            </a:r>
          </a:p>
        </p:txBody>
      </p:sp>
      <p:sp>
        <p:nvSpPr>
          <p:cNvPr id="14" name="文本框 13">
            <a:extLst>
              <a:ext uri="{FF2B5EF4-FFF2-40B4-BE49-F238E27FC236}">
                <a16:creationId xmlns:a16="http://schemas.microsoft.com/office/drawing/2014/main" id="{7807AE4A-8937-0D96-2662-E44542C63FF7}"/>
              </a:ext>
            </a:extLst>
          </p:cNvPr>
          <p:cNvSpPr txBox="1"/>
          <p:nvPr/>
        </p:nvSpPr>
        <p:spPr>
          <a:xfrm>
            <a:off x="7941222" y="5349773"/>
            <a:ext cx="3342442" cy="369332"/>
          </a:xfrm>
          <a:prstGeom prst="rect">
            <a:avLst/>
          </a:prstGeom>
          <a:noFill/>
        </p:spPr>
        <p:txBody>
          <a:bodyPr wrap="square">
            <a:spAutoFit/>
          </a:bodyPr>
          <a:lstStyle/>
          <a:p>
            <a:pPr algn="ctr"/>
            <a:r>
              <a:rPr lang="zh-CN" altLang="en-US" dirty="0">
                <a:solidFill>
                  <a:srgbClr val="0C0C0C"/>
                </a:solidFill>
                <a:effectLst/>
                <a:latin typeface="+mn-ea"/>
              </a:rPr>
              <a:t>问卷调查需要原型化和测试</a:t>
            </a:r>
          </a:p>
        </p:txBody>
      </p:sp>
    </p:spTree>
    <p:extLst>
      <p:ext uri="{BB962C8B-B14F-4D97-AF65-F5344CB8AC3E}">
        <p14:creationId xmlns:p14="http://schemas.microsoft.com/office/powerpoint/2010/main" val="2361254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2CF3-51FA-9B04-AF21-699E18319DE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27CEAEDC-45C2-896F-7AFF-E99AF8C7DA1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D17AA43-2DAB-A8B3-98DD-57BF569A887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DA472904-D3F4-42A1-3EE8-E7D605E6063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群体诱导技术</a:t>
            </a:r>
          </a:p>
        </p:txBody>
      </p:sp>
      <p:sp>
        <p:nvSpPr>
          <p:cNvPr id="5" name="日期占位符 4">
            <a:extLst>
              <a:ext uri="{FF2B5EF4-FFF2-40B4-BE49-F238E27FC236}">
                <a16:creationId xmlns:a16="http://schemas.microsoft.com/office/drawing/2014/main" id="{480DF478-E0B0-9C8F-B2F8-43FF60637FA1}"/>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DC25CE71-4FA9-F604-A11C-51EDB57E0265}"/>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36FC1910-CED2-302B-4081-2BA798A812D4}"/>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0FEBF04E-63D8-5113-C33E-B65085AFF21C}"/>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43DC799A-C001-6297-0398-8DA9BECDD8F6}"/>
              </a:ext>
            </a:extLst>
          </p:cNvPr>
          <p:cNvSpPr txBox="1"/>
          <p:nvPr/>
        </p:nvSpPr>
        <p:spPr>
          <a:xfrm>
            <a:off x="641636" y="1267446"/>
            <a:ext cx="6446443" cy="419287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mn-ea"/>
              </a:rPr>
              <a:t>在同一个房间中聚集</a:t>
            </a:r>
            <a:r>
              <a:rPr lang="en-US" altLang="zh-CN" sz="2000" dirty="0">
                <a:solidFill>
                  <a:srgbClr val="000000"/>
                </a:solidFill>
                <a:effectLst/>
                <a:latin typeface="+mn-ea"/>
              </a:rPr>
              <a:t>3-20</a:t>
            </a:r>
            <a:r>
              <a:rPr lang="zh-CN" altLang="en-US" sz="2000" dirty="0">
                <a:solidFill>
                  <a:srgbClr val="000000"/>
                </a:solidFill>
                <a:effectLst/>
                <a:latin typeface="+mn-ea"/>
              </a:rPr>
              <a:t>个干系人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每个人都将自己的观点大声说出来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群体的答案往往比个体好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什么时候采用群体诱导技术</a:t>
            </a:r>
            <a:r>
              <a:rPr lang="en-US" altLang="zh-CN" sz="2000" dirty="0">
                <a:solidFill>
                  <a:srgbClr val="000000"/>
                </a:solidFill>
                <a:effectLst/>
                <a:latin typeface="+mn-ea"/>
              </a:rPr>
              <a:t>?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当很多人各自知道关于整体的一小部分时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当人们需要彼此交互来得到一个最优的答案时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当你能把人们聚在一起时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需要匿名？采用一些工具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在不同的地方？采用一些工具</a:t>
            </a:r>
          </a:p>
        </p:txBody>
      </p:sp>
      <p:sp>
        <p:nvSpPr>
          <p:cNvPr id="13" name="文本框 12">
            <a:extLst>
              <a:ext uri="{FF2B5EF4-FFF2-40B4-BE49-F238E27FC236}">
                <a16:creationId xmlns:a16="http://schemas.microsoft.com/office/drawing/2014/main" id="{D545E8CD-57DB-EE16-1C1F-0A5A51409CB4}"/>
              </a:ext>
            </a:extLst>
          </p:cNvPr>
          <p:cNvSpPr txBox="1"/>
          <p:nvPr/>
        </p:nvSpPr>
        <p:spPr>
          <a:xfrm>
            <a:off x="641636" y="5744306"/>
            <a:ext cx="10712164" cy="369332"/>
          </a:xfrm>
          <a:prstGeom prst="rect">
            <a:avLst/>
          </a:prstGeom>
          <a:noFill/>
        </p:spPr>
        <p:txBody>
          <a:bodyPr wrap="square">
            <a:spAutoFit/>
          </a:bodyPr>
          <a:lstStyle/>
          <a:p>
            <a:r>
              <a:rPr lang="en-US" altLang="zh-CN" dirty="0" err="1">
                <a:solidFill>
                  <a:srgbClr val="000000"/>
                </a:solidFill>
                <a:effectLst/>
                <a:latin typeface="+mn-ea"/>
              </a:rPr>
              <a:t>Gottesdeiner</a:t>
            </a:r>
            <a:r>
              <a:rPr lang="en-US" altLang="zh-CN" dirty="0">
                <a:solidFill>
                  <a:srgbClr val="000000"/>
                </a:solidFill>
                <a:effectLst/>
                <a:latin typeface="+mn-ea"/>
              </a:rPr>
              <a:t>, Requirements by Collaboration, Addison-Wesley, 2000. </a:t>
            </a:r>
          </a:p>
        </p:txBody>
      </p:sp>
      <p:pic>
        <p:nvPicPr>
          <p:cNvPr id="16" name="图片 15" descr="卡通人物&#10;&#10;中度可信度描述已自动生成">
            <a:extLst>
              <a:ext uri="{FF2B5EF4-FFF2-40B4-BE49-F238E27FC236}">
                <a16:creationId xmlns:a16="http://schemas.microsoft.com/office/drawing/2014/main" id="{961C5338-87E4-A8E9-7CA1-94876B0091FA}"/>
              </a:ext>
            </a:extLst>
          </p:cNvPr>
          <p:cNvPicPr>
            <a:picLocks noChangeAspect="1"/>
          </p:cNvPicPr>
          <p:nvPr/>
        </p:nvPicPr>
        <p:blipFill>
          <a:blip r:embed="rId3"/>
          <a:stretch>
            <a:fillRect/>
          </a:stretch>
        </p:blipFill>
        <p:spPr>
          <a:xfrm>
            <a:off x="7404099" y="2387606"/>
            <a:ext cx="4368800" cy="2235200"/>
          </a:xfrm>
          <a:prstGeom prst="rect">
            <a:avLst/>
          </a:prstGeom>
        </p:spPr>
      </p:pic>
    </p:spTree>
    <p:extLst>
      <p:ext uri="{BB962C8B-B14F-4D97-AF65-F5344CB8AC3E}">
        <p14:creationId xmlns:p14="http://schemas.microsoft.com/office/powerpoint/2010/main" val="2440016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64C5A-9482-BD53-77A5-76580514579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175E9BA-C060-BA9E-960C-8F9E539C535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323C33A-8B62-41E9-EAA7-1B61CAB72C2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5E248013-BAC6-F0DA-4E15-6D76C3207AA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挑战何在？</a:t>
            </a:r>
          </a:p>
        </p:txBody>
      </p:sp>
      <p:sp>
        <p:nvSpPr>
          <p:cNvPr id="5" name="日期占位符 4">
            <a:extLst>
              <a:ext uri="{FF2B5EF4-FFF2-40B4-BE49-F238E27FC236}">
                <a16:creationId xmlns:a16="http://schemas.microsoft.com/office/drawing/2014/main" id="{F555850A-822C-3483-99D0-DE507A3F2512}"/>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1430A385-B978-EDF4-E377-09969B848D43}"/>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61052E16-FA24-2F1E-0562-15358C7F8E22}"/>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560394E2-E612-6EAE-FBD1-84F4EDE9C03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B29545D9-8265-B28A-1B82-17B2F4C0C6E2}"/>
              </a:ext>
            </a:extLst>
          </p:cNvPr>
          <p:cNvSpPr txBox="1"/>
          <p:nvPr/>
        </p:nvSpPr>
        <p:spPr>
          <a:xfrm>
            <a:off x="641636" y="992253"/>
            <a:ext cx="10712164" cy="1689052"/>
          </a:xfrm>
          <a:prstGeom prst="rect">
            <a:avLst/>
          </a:prstGeom>
          <a:noFill/>
        </p:spPr>
        <p:txBody>
          <a:bodyPr wrap="square" rtlCol="0">
            <a:spAutoFit/>
          </a:bodyPr>
          <a:lstStyle/>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需求是系统为满足客户期望的目标而完成的行为</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需求要体现出对问题领域的清晰理解</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给出系统的使用场景和上下文</a:t>
            </a:r>
          </a:p>
        </p:txBody>
      </p:sp>
      <p:sp>
        <p:nvSpPr>
          <p:cNvPr id="10" name="文本框 9">
            <a:extLst>
              <a:ext uri="{FF2B5EF4-FFF2-40B4-BE49-F238E27FC236}">
                <a16:creationId xmlns:a16="http://schemas.microsoft.com/office/drawing/2014/main" id="{83CA7141-D598-12F9-CF0F-E0B5BAC7A845}"/>
              </a:ext>
            </a:extLst>
          </p:cNvPr>
          <p:cNvSpPr txBox="1"/>
          <p:nvPr/>
        </p:nvSpPr>
        <p:spPr>
          <a:xfrm>
            <a:off x="641636" y="3107605"/>
            <a:ext cx="4114800" cy="461665"/>
          </a:xfrm>
          <a:prstGeom prst="rect">
            <a:avLst/>
          </a:prstGeom>
          <a:solidFill>
            <a:schemeClr val="bg2"/>
          </a:solidFill>
        </p:spPr>
        <p:txBody>
          <a:bodyPr wrap="square">
            <a:spAutoFit/>
          </a:bodyPr>
          <a:lstStyle/>
          <a:p>
            <a:pPr algn="ctr"/>
            <a:r>
              <a:rPr lang="zh-CN" altLang="en-US" sz="2400" dirty="0">
                <a:solidFill>
                  <a:srgbClr val="BE1F04"/>
                </a:solidFill>
                <a:effectLst/>
                <a:latin typeface="Helvetica" pitchFamily="2" charset="0"/>
              </a:rPr>
              <a:t>需求定义涵盖以下内容：</a:t>
            </a:r>
          </a:p>
        </p:txBody>
      </p:sp>
      <p:sp>
        <p:nvSpPr>
          <p:cNvPr id="8" name="文本框 7">
            <a:extLst>
              <a:ext uri="{FF2B5EF4-FFF2-40B4-BE49-F238E27FC236}">
                <a16:creationId xmlns:a16="http://schemas.microsoft.com/office/drawing/2014/main" id="{610AAF91-AB5F-309D-68F9-4217FB5E4453}"/>
              </a:ext>
            </a:extLst>
          </p:cNvPr>
          <p:cNvSpPr txBox="1"/>
          <p:nvPr/>
        </p:nvSpPr>
        <p:spPr>
          <a:xfrm>
            <a:off x="5561504" y="3107605"/>
            <a:ext cx="3334018" cy="3269549"/>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nSpc>
                <a:spcPct val="150000"/>
              </a:lnSpc>
              <a:buClr>
                <a:srgbClr val="C00000"/>
              </a:buClr>
            </a:pPr>
            <a:r>
              <a:rPr lang="zh-CN" altLang="en-US" sz="2000" dirty="0">
                <a:solidFill>
                  <a:srgbClr val="C00000"/>
                </a:solidFill>
                <a:effectLst/>
                <a:latin typeface="+mn-ea"/>
              </a:rPr>
              <a:t>为什么要设计该系统</a:t>
            </a:r>
            <a:endParaRPr lang="en-US" altLang="zh-CN" sz="2000" dirty="0">
              <a:solidFill>
                <a:srgbClr val="C00000"/>
              </a:solidFill>
              <a:effectLst/>
              <a:latin typeface="+mn-ea"/>
            </a:endParaRPr>
          </a:p>
          <a:p>
            <a:pPr>
              <a:lnSpc>
                <a:spcPct val="150000"/>
              </a:lnSpc>
              <a:buClr>
                <a:srgbClr val="C00000"/>
              </a:buClr>
            </a:pPr>
            <a:r>
              <a:rPr lang="zh-CN" altLang="en-US" sz="2000" dirty="0">
                <a:solidFill>
                  <a:srgbClr val="C00000"/>
                </a:solidFill>
                <a:latin typeface="+mn-ea"/>
              </a:rPr>
              <a:t>系统由谁使用</a:t>
            </a:r>
            <a:endParaRPr lang="en-US" altLang="zh-CN" sz="2000" dirty="0">
              <a:solidFill>
                <a:srgbClr val="C00000"/>
              </a:solidFill>
              <a:latin typeface="+mn-ea"/>
            </a:endParaRPr>
          </a:p>
          <a:p>
            <a:pPr>
              <a:lnSpc>
                <a:spcPct val="150000"/>
              </a:lnSpc>
              <a:buClr>
                <a:srgbClr val="C00000"/>
              </a:buClr>
            </a:pPr>
            <a:r>
              <a:rPr lang="zh-CN" altLang="en-US" sz="2000" dirty="0">
                <a:solidFill>
                  <a:srgbClr val="C00000"/>
                </a:solidFill>
                <a:effectLst/>
                <a:latin typeface="+mn-ea"/>
              </a:rPr>
              <a:t>系统要做什么</a:t>
            </a:r>
            <a:endParaRPr lang="en-US" altLang="zh-CN" sz="2000" dirty="0">
              <a:solidFill>
                <a:srgbClr val="C00000"/>
              </a:solidFill>
              <a:effectLst/>
              <a:latin typeface="+mn-ea"/>
            </a:endParaRPr>
          </a:p>
          <a:p>
            <a:pPr>
              <a:lnSpc>
                <a:spcPct val="150000"/>
              </a:lnSpc>
              <a:buClr>
                <a:srgbClr val="C00000"/>
              </a:buClr>
            </a:pPr>
            <a:r>
              <a:rPr lang="zh-CN" altLang="en-US" sz="2000" dirty="0">
                <a:solidFill>
                  <a:srgbClr val="C00000"/>
                </a:solidFill>
                <a:latin typeface="+mn-ea"/>
              </a:rPr>
              <a:t>系统涉及哪些信息</a:t>
            </a:r>
            <a:endParaRPr lang="en-US" altLang="zh-CN" sz="2000" dirty="0">
              <a:solidFill>
                <a:srgbClr val="C00000"/>
              </a:solidFill>
              <a:latin typeface="+mn-ea"/>
            </a:endParaRPr>
          </a:p>
          <a:p>
            <a:pPr>
              <a:lnSpc>
                <a:spcPct val="150000"/>
              </a:lnSpc>
              <a:buClr>
                <a:srgbClr val="C00000"/>
              </a:buClr>
            </a:pPr>
            <a:r>
              <a:rPr lang="zh-CN" altLang="en-US" sz="2000" dirty="0">
                <a:solidFill>
                  <a:srgbClr val="C00000"/>
                </a:solidFill>
                <a:effectLst/>
                <a:latin typeface="+mn-ea"/>
              </a:rPr>
              <a:t>对解决方案有何额外限制</a:t>
            </a:r>
            <a:endParaRPr lang="en-US" altLang="zh-CN" sz="2000" dirty="0">
              <a:solidFill>
                <a:srgbClr val="C00000"/>
              </a:solidFill>
              <a:effectLst/>
              <a:latin typeface="+mn-ea"/>
            </a:endParaRPr>
          </a:p>
          <a:p>
            <a:pPr>
              <a:lnSpc>
                <a:spcPct val="150000"/>
              </a:lnSpc>
              <a:buClr>
                <a:srgbClr val="C00000"/>
              </a:buClr>
            </a:pPr>
            <a:r>
              <a:rPr lang="zh-CN" altLang="en-US" sz="2000" dirty="0">
                <a:solidFill>
                  <a:srgbClr val="C00000"/>
                </a:solidFill>
                <a:latin typeface="+mn-ea"/>
              </a:rPr>
              <a:t>如何使用该系统</a:t>
            </a:r>
            <a:endParaRPr lang="en-US" altLang="zh-CN" sz="2000" dirty="0">
              <a:solidFill>
                <a:srgbClr val="C00000"/>
              </a:solidFill>
              <a:latin typeface="+mn-ea"/>
            </a:endParaRPr>
          </a:p>
          <a:p>
            <a:pPr>
              <a:lnSpc>
                <a:spcPct val="150000"/>
              </a:lnSpc>
              <a:buClr>
                <a:srgbClr val="C00000"/>
              </a:buClr>
            </a:pPr>
            <a:r>
              <a:rPr lang="zh-CN" altLang="en-US" sz="2000" dirty="0">
                <a:solidFill>
                  <a:srgbClr val="C00000"/>
                </a:solidFill>
                <a:latin typeface="+mn-ea"/>
              </a:rPr>
              <a:t>质量需达到何种程度</a:t>
            </a:r>
            <a:endParaRPr lang="zh-CN" altLang="en-US" sz="2000" dirty="0">
              <a:solidFill>
                <a:srgbClr val="C00000"/>
              </a:solidFill>
              <a:effectLst/>
              <a:latin typeface="+mn-ea"/>
            </a:endParaRPr>
          </a:p>
        </p:txBody>
      </p:sp>
      <p:pic>
        <p:nvPicPr>
          <p:cNvPr id="13" name="图片 12" descr="蓝色的标志&#10;&#10;描述已自动生成">
            <a:extLst>
              <a:ext uri="{FF2B5EF4-FFF2-40B4-BE49-F238E27FC236}">
                <a16:creationId xmlns:a16="http://schemas.microsoft.com/office/drawing/2014/main" id="{B748C47C-C40B-ED05-1AEC-2A08AAE75507}"/>
              </a:ext>
            </a:extLst>
          </p:cNvPr>
          <p:cNvPicPr>
            <a:picLocks noChangeAspect="1"/>
          </p:cNvPicPr>
          <p:nvPr/>
        </p:nvPicPr>
        <p:blipFill>
          <a:blip r:embed="rId3"/>
          <a:stretch>
            <a:fillRect/>
          </a:stretch>
        </p:blipFill>
        <p:spPr>
          <a:xfrm>
            <a:off x="8535565" y="276174"/>
            <a:ext cx="2610234" cy="2129085"/>
          </a:xfrm>
          <a:prstGeom prst="rect">
            <a:avLst/>
          </a:prstGeom>
        </p:spPr>
      </p:pic>
    </p:spTree>
    <p:extLst>
      <p:ext uri="{BB962C8B-B14F-4D97-AF65-F5344CB8AC3E}">
        <p14:creationId xmlns:p14="http://schemas.microsoft.com/office/powerpoint/2010/main" val="298145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B145-C83B-13AD-82C5-8A2A18B0650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342ED683-7893-1015-4527-5FE1421FF59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9D108C6-92E4-CE7D-50BC-7F98F3F9C455}"/>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46953A75-2747-501A-5141-46BD97C4EF7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需求研讨会</a:t>
            </a:r>
          </a:p>
        </p:txBody>
      </p:sp>
      <p:sp>
        <p:nvSpPr>
          <p:cNvPr id="5" name="日期占位符 4">
            <a:extLst>
              <a:ext uri="{FF2B5EF4-FFF2-40B4-BE49-F238E27FC236}">
                <a16:creationId xmlns:a16="http://schemas.microsoft.com/office/drawing/2014/main" id="{646E4A74-A4C5-2CE9-E643-82760FF18226}"/>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B6364B7B-B242-1DF2-FA09-15D3F9E4715F}"/>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EEAE0298-AAFA-0E56-1C14-6430120AA84D}"/>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1C37D56D-F3B4-7E56-C096-A99ED9F37387}"/>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8C55C7FB-79C2-6914-34AE-F5FBF2EE65BF}"/>
              </a:ext>
            </a:extLst>
          </p:cNvPr>
          <p:cNvSpPr txBox="1"/>
          <p:nvPr/>
        </p:nvSpPr>
        <p:spPr>
          <a:xfrm>
            <a:off x="641636" y="1118042"/>
            <a:ext cx="10712164" cy="5075557"/>
          </a:xfrm>
          <a:prstGeom prst="rect">
            <a:avLst/>
          </a:prstGeom>
          <a:noFill/>
          <a:effectLst/>
        </p:spPr>
        <p:txBody>
          <a:bodyPr wrap="square">
            <a:spAutoFit/>
          </a:bodyPr>
          <a:lstStyle/>
          <a:p>
            <a:pPr>
              <a:lnSpc>
                <a:spcPct val="150000"/>
              </a:lnSpc>
            </a:pPr>
            <a:r>
              <a:rPr lang="zh-CN" altLang="en-US" sz="2400" dirty="0">
                <a:solidFill>
                  <a:srgbClr val="000000"/>
                </a:solidFill>
                <a:effectLst/>
                <a:latin typeface="+mn-ea"/>
              </a:rPr>
              <a:t>目标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介绍项目成员和干系人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收集需求列表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在会议过程中，运用头脑风暴、故事板、角色扮演、现有系统评估等方法获取需求 </a:t>
            </a:r>
          </a:p>
          <a:p>
            <a:pPr>
              <a:lnSpc>
                <a:spcPct val="150000"/>
              </a:lnSpc>
            </a:pPr>
            <a:r>
              <a:rPr lang="zh-CN" altLang="en-US" sz="2400" dirty="0">
                <a:solidFill>
                  <a:srgbClr val="000000"/>
                </a:solidFill>
                <a:effectLst/>
                <a:latin typeface="+mn-ea"/>
              </a:rPr>
              <a:t>指导原则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主持人组织研讨</a:t>
            </a:r>
            <a:r>
              <a:rPr lang="en-US" altLang="zh-CN" sz="2000" dirty="0">
                <a:solidFill>
                  <a:srgbClr val="000000"/>
                </a:solidFill>
                <a:effectLst/>
                <a:latin typeface="+mn-ea"/>
              </a:rPr>
              <a:t>:  </a:t>
            </a:r>
          </a:p>
          <a:p>
            <a:pPr marL="1257300" lvl="2" indent="-342900">
              <a:lnSpc>
                <a:spcPct val="150000"/>
              </a:lnSpc>
              <a:buFont typeface="Arial" panose="020B0604020202020204" pitchFamily="34" charset="0"/>
              <a:buChar char="•"/>
            </a:pPr>
            <a:r>
              <a:rPr lang="zh-CN" altLang="en-US" dirty="0">
                <a:solidFill>
                  <a:srgbClr val="000000"/>
                </a:solidFill>
                <a:effectLst/>
                <a:latin typeface="+mn-ea"/>
              </a:rPr>
              <a:t>给每个人发言的机会 </a:t>
            </a:r>
          </a:p>
          <a:p>
            <a:pPr marL="1257300" lvl="2" indent="-342900">
              <a:lnSpc>
                <a:spcPct val="150000"/>
              </a:lnSpc>
              <a:buFont typeface="Arial" panose="020B0604020202020204" pitchFamily="34" charset="0"/>
              <a:buChar char="•"/>
            </a:pPr>
            <a:r>
              <a:rPr lang="zh-CN" altLang="en-US" dirty="0">
                <a:solidFill>
                  <a:srgbClr val="000000"/>
                </a:solidFill>
                <a:effectLst/>
                <a:latin typeface="+mn-ea"/>
              </a:rPr>
              <a:t>保持研讨话题的相关性 </a:t>
            </a:r>
          </a:p>
          <a:p>
            <a:pPr marL="1257300" lvl="2" indent="-342900">
              <a:lnSpc>
                <a:spcPct val="150000"/>
              </a:lnSpc>
              <a:buFont typeface="Arial" panose="020B0604020202020204" pitchFamily="34" charset="0"/>
              <a:buChar char="•"/>
            </a:pPr>
            <a:r>
              <a:rPr lang="zh-CN" altLang="en-US" dirty="0">
                <a:solidFill>
                  <a:srgbClr val="000000"/>
                </a:solidFill>
                <a:effectLst/>
                <a:latin typeface="+mn-ea"/>
              </a:rPr>
              <a:t>定义需求属性  </a:t>
            </a:r>
          </a:p>
          <a:p>
            <a:pPr marL="1257300" lvl="2" indent="-342900">
              <a:lnSpc>
                <a:spcPct val="150000"/>
              </a:lnSpc>
              <a:buFont typeface="Arial" panose="020B0604020202020204" pitchFamily="34" charset="0"/>
              <a:buChar char="•"/>
            </a:pPr>
            <a:r>
              <a:rPr lang="zh-CN" altLang="en-US" dirty="0">
                <a:solidFill>
                  <a:srgbClr val="000000"/>
                </a:solidFill>
                <a:effectLst/>
                <a:latin typeface="+mn-ea"/>
              </a:rPr>
              <a:t>记录需求发现 </a:t>
            </a:r>
          </a:p>
          <a:p>
            <a:pPr marL="1257300" lvl="2" indent="-342900">
              <a:lnSpc>
                <a:spcPct val="150000"/>
              </a:lnSpc>
              <a:buFont typeface="Arial" panose="020B0604020202020204" pitchFamily="34" charset="0"/>
              <a:buChar char="•"/>
            </a:pPr>
            <a:r>
              <a:rPr lang="zh-CN" altLang="en-US" dirty="0">
                <a:solidFill>
                  <a:srgbClr val="000000"/>
                </a:solidFill>
                <a:effectLst/>
                <a:latin typeface="+mn-ea"/>
              </a:rPr>
              <a:t>总结并作出结论</a:t>
            </a:r>
          </a:p>
        </p:txBody>
      </p:sp>
      <p:pic>
        <p:nvPicPr>
          <p:cNvPr id="17" name="图片 16" descr="图片包含 室内, 电脑, 桌子, 监控&#10;&#10;描述已自动生成">
            <a:extLst>
              <a:ext uri="{FF2B5EF4-FFF2-40B4-BE49-F238E27FC236}">
                <a16:creationId xmlns:a16="http://schemas.microsoft.com/office/drawing/2014/main" id="{C0E5FE08-8CEC-81AF-21C1-9090F8AA4198}"/>
              </a:ext>
            </a:extLst>
          </p:cNvPr>
          <p:cNvPicPr>
            <a:picLocks noChangeAspect="1"/>
          </p:cNvPicPr>
          <p:nvPr/>
        </p:nvPicPr>
        <p:blipFill>
          <a:blip r:embed="rId3"/>
          <a:stretch>
            <a:fillRect/>
          </a:stretch>
        </p:blipFill>
        <p:spPr>
          <a:xfrm>
            <a:off x="8048863" y="3911182"/>
            <a:ext cx="3501501" cy="2390810"/>
          </a:xfrm>
          <a:prstGeom prst="rect">
            <a:avLst/>
          </a:prstGeom>
        </p:spPr>
      </p:pic>
    </p:spTree>
    <p:extLst>
      <p:ext uri="{BB962C8B-B14F-4D97-AF65-F5344CB8AC3E}">
        <p14:creationId xmlns:p14="http://schemas.microsoft.com/office/powerpoint/2010/main" val="2697179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1C5C4-9511-3067-AD07-EFD04750A44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9D155A5-0C94-B795-9DA8-F8E6B4276EE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07A6351-B6D5-32D2-452C-60C1718D93E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9199AE79-C394-7D72-B58E-41A1771E845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会议</a:t>
            </a:r>
          </a:p>
        </p:txBody>
      </p:sp>
      <p:sp>
        <p:nvSpPr>
          <p:cNvPr id="5" name="日期占位符 4">
            <a:extLst>
              <a:ext uri="{FF2B5EF4-FFF2-40B4-BE49-F238E27FC236}">
                <a16:creationId xmlns:a16="http://schemas.microsoft.com/office/drawing/2014/main" id="{434D19D0-63E8-4CD2-3854-84B34D2D304E}"/>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CF68051F-897C-2430-FE06-FBA5243D9F13}"/>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16CAAB1D-1592-122E-5D59-C816A6666F64}"/>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A5929AC9-5172-993E-0E34-742B5EC2B01F}"/>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C5B5BCF3-2F04-7D8E-8E01-E7B8C9393E48}"/>
              </a:ext>
            </a:extLst>
          </p:cNvPr>
          <p:cNvSpPr txBox="1"/>
          <p:nvPr/>
        </p:nvSpPr>
        <p:spPr>
          <a:xfrm>
            <a:off x="641636" y="1118042"/>
            <a:ext cx="10712164" cy="4700710"/>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用于总结成果或取得反馈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在每个阶段结束时与干系人安排会议 </a:t>
            </a:r>
          </a:p>
          <a:p>
            <a:pPr marL="1257300" lvl="2" indent="-342900">
              <a:lnSpc>
                <a:spcPct val="150000"/>
              </a:lnSpc>
              <a:buFont typeface="Arial" panose="020B0604020202020204" pitchFamily="34" charset="0"/>
              <a:buChar char="•"/>
            </a:pPr>
            <a:r>
              <a:rPr lang="zh-CN" altLang="en-US" dirty="0">
                <a:solidFill>
                  <a:srgbClr val="000000"/>
                </a:solidFill>
                <a:effectLst/>
                <a:latin typeface="+mn-ea"/>
              </a:rPr>
              <a:t>讨论信息搜集阶段的结果 </a:t>
            </a:r>
          </a:p>
          <a:p>
            <a:pPr marL="1257300" lvl="2" indent="-342900">
              <a:lnSpc>
                <a:spcPct val="150000"/>
              </a:lnSpc>
              <a:buFont typeface="Arial" panose="020B0604020202020204" pitchFamily="34" charset="0"/>
              <a:buChar char="•"/>
            </a:pPr>
            <a:r>
              <a:rPr lang="zh-CN" altLang="en-US" dirty="0">
                <a:solidFill>
                  <a:srgbClr val="000000"/>
                </a:solidFill>
                <a:effectLst/>
                <a:latin typeface="+mn-ea"/>
              </a:rPr>
              <a:t>对需求做出结论 </a:t>
            </a:r>
          </a:p>
          <a:p>
            <a:pPr marL="1257300" lvl="2" indent="-342900">
              <a:lnSpc>
                <a:spcPct val="150000"/>
              </a:lnSpc>
              <a:buFont typeface="Arial" panose="020B0604020202020204" pitchFamily="34" charset="0"/>
              <a:buChar char="•"/>
            </a:pPr>
            <a:r>
              <a:rPr lang="zh-CN" altLang="en-US" dirty="0">
                <a:solidFill>
                  <a:srgbClr val="000000"/>
                </a:solidFill>
                <a:effectLst/>
                <a:latin typeface="+mn-ea"/>
              </a:rPr>
              <a:t>对某项设计取得一致意见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通过会议来确认所获得的信息，讨论新的发现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会议是重要的管理手段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用于推进系统开发项目的进展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需首先确定会议的目标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需对会议进行仔细筹划 </a:t>
            </a:r>
          </a:p>
        </p:txBody>
      </p:sp>
      <p:pic>
        <p:nvPicPr>
          <p:cNvPr id="11" name="图片 10" descr="图片包含 图形用户界面&#10;&#10;描述已自动生成">
            <a:extLst>
              <a:ext uri="{FF2B5EF4-FFF2-40B4-BE49-F238E27FC236}">
                <a16:creationId xmlns:a16="http://schemas.microsoft.com/office/drawing/2014/main" id="{DD497849-C553-82E9-FE66-ABDE5BBAAEDB}"/>
              </a:ext>
            </a:extLst>
          </p:cNvPr>
          <p:cNvPicPr>
            <a:picLocks noChangeAspect="1"/>
          </p:cNvPicPr>
          <p:nvPr/>
        </p:nvPicPr>
        <p:blipFill>
          <a:blip r:embed="rId3"/>
          <a:stretch>
            <a:fillRect/>
          </a:stretch>
        </p:blipFill>
        <p:spPr>
          <a:xfrm>
            <a:off x="6999832" y="1447308"/>
            <a:ext cx="4773067" cy="4296894"/>
          </a:xfrm>
          <a:prstGeom prst="rect">
            <a:avLst/>
          </a:prstGeom>
        </p:spPr>
      </p:pic>
    </p:spTree>
    <p:extLst>
      <p:ext uri="{BB962C8B-B14F-4D97-AF65-F5344CB8AC3E}">
        <p14:creationId xmlns:p14="http://schemas.microsoft.com/office/powerpoint/2010/main" val="3928792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30645-41CE-8A2A-84C2-85595D6020E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73B6712-7F10-5AA7-2969-438D6F8080F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4245435-AD5C-CF25-469B-57B74B12173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F0C9D04D-480B-7EE0-5095-77E95858A3D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会议</a:t>
            </a:r>
          </a:p>
        </p:txBody>
      </p:sp>
      <p:sp>
        <p:nvSpPr>
          <p:cNvPr id="5" name="日期占位符 4">
            <a:extLst>
              <a:ext uri="{FF2B5EF4-FFF2-40B4-BE49-F238E27FC236}">
                <a16:creationId xmlns:a16="http://schemas.microsoft.com/office/drawing/2014/main" id="{48C415AE-F3A6-782F-CC91-2C62D1F7164B}"/>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A34A63E6-2E85-8CDA-119F-47CDED33C16E}"/>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0A230801-A810-0550-D7C5-36E2B369F779}"/>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C7670570-E06C-9539-3908-8B22EE7AB56F}"/>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AE8A6296-7F7E-52FF-ED26-F57DD444EE46}"/>
              </a:ext>
            </a:extLst>
          </p:cNvPr>
          <p:cNvSpPr txBox="1"/>
          <p:nvPr/>
        </p:nvSpPr>
        <p:spPr>
          <a:xfrm>
            <a:off x="641636" y="1118042"/>
            <a:ext cx="10712164" cy="4874540"/>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会议是重要的管理手段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需首先确定会议的目标 </a:t>
            </a:r>
          </a:p>
          <a:p>
            <a:pPr marL="1257300" lvl="2" indent="-342900">
              <a:lnSpc>
                <a:spcPct val="150000"/>
              </a:lnSpc>
              <a:buFont typeface="Arial" panose="020B0604020202020204" pitchFamily="34" charset="0"/>
              <a:buChar char="•"/>
            </a:pPr>
            <a:r>
              <a:rPr lang="zh-CN" altLang="en-US" dirty="0">
                <a:solidFill>
                  <a:srgbClr val="000000"/>
                </a:solidFill>
                <a:effectLst/>
                <a:latin typeface="+mn-ea"/>
              </a:rPr>
              <a:t>例如：陈述介绍、解决问题、协调矛盾、项目进展分析、搜集和汇总数据、培训、计划 </a:t>
            </a:r>
          </a:p>
          <a:p>
            <a:pPr marL="342900" indent="-342900">
              <a:lnSpc>
                <a:spcPct val="150000"/>
              </a:lnSpc>
              <a:buFont typeface="Arial" panose="020B0604020202020204" pitchFamily="34" charset="0"/>
              <a:buChar char="•"/>
            </a:pPr>
            <a:r>
              <a:rPr lang="zh-CN" altLang="en-US" sz="2400" dirty="0">
                <a:solidFill>
                  <a:srgbClr val="4800B6"/>
                </a:solidFill>
                <a:effectLst/>
                <a:latin typeface="+mn-ea"/>
              </a:rPr>
              <a:t>需对会议进行仔细筹划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日程及设施安排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确定日程并提前通知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根据会议目的决定会议形式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会议期间控制进度和程序进展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对会议进行书面总结，并分发给与会者</a:t>
            </a:r>
            <a:endParaRPr lang="en-US" altLang="zh-CN" sz="2000" dirty="0">
              <a:solidFill>
                <a:srgbClr val="000000"/>
              </a:solidFill>
              <a:effectLst/>
              <a:latin typeface="+mn-ea"/>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正式的陈述报告、项目预演及头脑风暴应遵循一定的</a:t>
            </a:r>
            <a:r>
              <a:rPr lang="zh-CN" altLang="en-US" sz="2400" dirty="0">
                <a:solidFill>
                  <a:srgbClr val="000000"/>
                </a:solidFill>
                <a:effectLst/>
                <a:latin typeface="+mn-ea"/>
              </a:rPr>
              <a:t>规则</a:t>
            </a:r>
          </a:p>
        </p:txBody>
      </p:sp>
      <p:pic>
        <p:nvPicPr>
          <p:cNvPr id="12" name="图片 11" descr="卡通画&#10;&#10;中度可信度描述已自动生成">
            <a:extLst>
              <a:ext uri="{FF2B5EF4-FFF2-40B4-BE49-F238E27FC236}">
                <a16:creationId xmlns:a16="http://schemas.microsoft.com/office/drawing/2014/main" id="{AF78F3F9-2805-5830-8F9D-F40363CFE624}"/>
              </a:ext>
            </a:extLst>
          </p:cNvPr>
          <p:cNvPicPr>
            <a:picLocks noChangeAspect="1"/>
          </p:cNvPicPr>
          <p:nvPr/>
        </p:nvPicPr>
        <p:blipFill>
          <a:blip r:embed="rId3"/>
          <a:stretch>
            <a:fillRect/>
          </a:stretch>
        </p:blipFill>
        <p:spPr>
          <a:xfrm>
            <a:off x="8027262" y="2870003"/>
            <a:ext cx="3745637" cy="2497091"/>
          </a:xfrm>
          <a:prstGeom prst="rect">
            <a:avLst/>
          </a:prstGeom>
        </p:spPr>
      </p:pic>
    </p:spTree>
    <p:extLst>
      <p:ext uri="{BB962C8B-B14F-4D97-AF65-F5344CB8AC3E}">
        <p14:creationId xmlns:p14="http://schemas.microsoft.com/office/powerpoint/2010/main" val="2994564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F63D8-8DAE-D700-033D-49C5BEAF289C}"/>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9850599-8F15-EB28-C0E0-685D5D2C397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94E6FC6-7E53-8974-EA3B-CB7C4E678E59}"/>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537A1B78-C2C6-89B7-B00A-484F541D48B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头脑风暴</a:t>
            </a:r>
          </a:p>
        </p:txBody>
      </p:sp>
      <p:sp>
        <p:nvSpPr>
          <p:cNvPr id="5" name="日期占位符 4">
            <a:extLst>
              <a:ext uri="{FF2B5EF4-FFF2-40B4-BE49-F238E27FC236}">
                <a16:creationId xmlns:a16="http://schemas.microsoft.com/office/drawing/2014/main" id="{6AE2B8F6-F232-0B9F-4B9E-86664A2DD507}"/>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575C1428-EE39-AABC-306B-3E5A7E0A5B11}"/>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269C7B44-1042-33C7-6288-7DD9003C0181}"/>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1326BF6D-3E06-7750-98B2-91A09751AAD7}"/>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CE8BB413-8AE5-0B3E-059C-130C7B59AF65}"/>
              </a:ext>
            </a:extLst>
          </p:cNvPr>
          <p:cNvSpPr txBox="1"/>
          <p:nvPr/>
        </p:nvSpPr>
        <p:spPr>
          <a:xfrm>
            <a:off x="641636" y="1118042"/>
            <a:ext cx="10712164" cy="4839210"/>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目标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通过群组效应，激发对新产品和系统的新想法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在需求不完全明确的情况下比较有用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指导方针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采用有组织的研讨会形式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百花齐放，不评价、不争论、不批评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不受现实可行性限制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新观点多多益善</a:t>
            </a:r>
            <a:endParaRPr lang="en-US" altLang="zh-CN" sz="2000" dirty="0">
              <a:solidFill>
                <a:srgbClr val="000000"/>
              </a:solidFill>
              <a:effectLst/>
              <a:latin typeface="+mn-ea"/>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抛砖引玉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互相启发</a:t>
            </a:r>
          </a:p>
        </p:txBody>
      </p:sp>
      <p:pic>
        <p:nvPicPr>
          <p:cNvPr id="11" name="图片 10" descr="文本&#10;&#10;描述已自动生成">
            <a:extLst>
              <a:ext uri="{FF2B5EF4-FFF2-40B4-BE49-F238E27FC236}">
                <a16:creationId xmlns:a16="http://schemas.microsoft.com/office/drawing/2014/main" id="{24B749F0-D53A-240A-CDEA-18AF96792F7F}"/>
              </a:ext>
            </a:extLst>
          </p:cNvPr>
          <p:cNvPicPr>
            <a:picLocks noChangeAspect="1"/>
          </p:cNvPicPr>
          <p:nvPr/>
        </p:nvPicPr>
        <p:blipFill>
          <a:blip r:embed="rId3"/>
          <a:stretch>
            <a:fillRect/>
          </a:stretch>
        </p:blipFill>
        <p:spPr>
          <a:xfrm>
            <a:off x="7048499" y="814455"/>
            <a:ext cx="4724400" cy="5562600"/>
          </a:xfrm>
          <a:prstGeom prst="rect">
            <a:avLst/>
          </a:prstGeom>
        </p:spPr>
      </p:pic>
    </p:spTree>
    <p:extLst>
      <p:ext uri="{BB962C8B-B14F-4D97-AF65-F5344CB8AC3E}">
        <p14:creationId xmlns:p14="http://schemas.microsoft.com/office/powerpoint/2010/main" val="2857636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ED384-48B4-9DB2-DD60-A9A6227B3A66}"/>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7538098-C817-07A3-EE5D-3B85AA6AC84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DB0B231-DE22-F623-809A-21037D54472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1B05EF20-349C-02CA-E140-400B5C12CBD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参与观察法</a:t>
            </a:r>
          </a:p>
        </p:txBody>
      </p:sp>
      <p:sp>
        <p:nvSpPr>
          <p:cNvPr id="5" name="日期占位符 4">
            <a:extLst>
              <a:ext uri="{FF2B5EF4-FFF2-40B4-BE49-F238E27FC236}">
                <a16:creationId xmlns:a16="http://schemas.microsoft.com/office/drawing/2014/main" id="{4A4217CD-3ACF-92CB-7C9E-6D9902022231}"/>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511436EE-FA08-DEF5-E5D3-609675470ADA}"/>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708CAD24-BA5C-95AD-124D-072A368695A1}"/>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5767D54B-77EB-4421-9D45-B28C90638578}"/>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085C83EF-37B1-36A6-06B7-A54C6CB4E56F}"/>
              </a:ext>
            </a:extLst>
          </p:cNvPr>
          <p:cNvSpPr txBox="1"/>
          <p:nvPr/>
        </p:nvSpPr>
        <p:spPr>
          <a:xfrm>
            <a:off x="641636" y="1118042"/>
            <a:ext cx="6203047" cy="3731214"/>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分析师观察干系人进行日常工作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分析师越被动越好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观察影响观察到结果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观察参与者时，进行“动作研究”</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什么时候观察</a:t>
            </a:r>
            <a:r>
              <a:rPr lang="en-US" altLang="zh-CN" sz="2400" dirty="0">
                <a:solidFill>
                  <a:srgbClr val="000000"/>
                </a:solidFill>
                <a:effectLst/>
                <a:latin typeface="+mn-ea"/>
              </a:rPr>
              <a:t>?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当有人或事需要观察的时候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当知识无以言表的时候</a:t>
            </a:r>
          </a:p>
        </p:txBody>
      </p:sp>
      <p:pic>
        <p:nvPicPr>
          <p:cNvPr id="49154" name="Picture 2">
            <a:extLst>
              <a:ext uri="{FF2B5EF4-FFF2-40B4-BE49-F238E27FC236}">
                <a16:creationId xmlns:a16="http://schemas.microsoft.com/office/drawing/2014/main" id="{5EFA61FD-3AAA-A5BA-0594-BD8607797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264" y="1118042"/>
            <a:ext cx="3364946" cy="433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669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3B9A-5B5A-C29A-80AB-8439AB17D60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DD2C7CD7-D633-160B-8016-FF24E9D9366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CDF859E-D221-D347-9944-922E8320678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FB40888D-C409-6A01-2EE4-2C55E81E282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参与观察法</a:t>
            </a:r>
          </a:p>
        </p:txBody>
      </p:sp>
      <p:sp>
        <p:nvSpPr>
          <p:cNvPr id="5" name="日期占位符 4">
            <a:extLst>
              <a:ext uri="{FF2B5EF4-FFF2-40B4-BE49-F238E27FC236}">
                <a16:creationId xmlns:a16="http://schemas.microsoft.com/office/drawing/2014/main" id="{D78B3EBA-C066-6395-7DDF-8D901419B61F}"/>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BFBAB792-57EF-4D57-8935-024938841DB1}"/>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34AA0068-CA88-7C3A-894C-8C7DFBC535FB}"/>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7046E349-90A3-99E4-8A2A-B015839E7786}"/>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2051E4F5-5686-F026-0BA8-9BC3A7EC3386}"/>
              </a:ext>
            </a:extLst>
          </p:cNvPr>
          <p:cNvSpPr txBox="1"/>
          <p:nvPr/>
        </p:nvSpPr>
        <p:spPr>
          <a:xfrm>
            <a:off x="641636" y="818771"/>
            <a:ext cx="6203047" cy="5537221"/>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mn-ea"/>
              </a:rPr>
              <a:t>方法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纵深调查：</a:t>
            </a:r>
            <a:r>
              <a:rPr lang="zh-CN" altLang="en-US" sz="2000" dirty="0">
                <a:solidFill>
                  <a:srgbClr val="00007D"/>
                </a:solidFill>
                <a:effectLst/>
                <a:latin typeface="+mn-ea"/>
              </a:rPr>
              <a:t>观察者参与被观察对象日常活动</a:t>
            </a:r>
            <a:r>
              <a:rPr lang="zh-CN" altLang="en-US" sz="2000" dirty="0">
                <a:solidFill>
                  <a:srgbClr val="000090"/>
                </a:solidFill>
                <a:effectLst/>
                <a:latin typeface="+mn-ea"/>
              </a:rPr>
              <a:t>，</a:t>
            </a:r>
            <a:r>
              <a:rPr lang="zh-CN" altLang="en-US" sz="2000" dirty="0">
                <a:solidFill>
                  <a:srgbClr val="00007D"/>
                </a:solidFill>
                <a:effectLst/>
                <a:latin typeface="+mn-ea"/>
              </a:rPr>
              <a:t>成为组织中的一员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优点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总是上下文相关的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能够发现其它方法无法发现的细节</a:t>
            </a:r>
            <a:endParaRPr lang="en-US" altLang="zh-CN" sz="20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缺点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时间成本和开销很大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获取过于丰富的细节，难于分析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无法就改进建议所带来的结果给出更多评论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注意事项 </a:t>
            </a:r>
          </a:p>
          <a:p>
            <a:pPr marL="800100" lvl="1" indent="-342900">
              <a:lnSpc>
                <a:spcPct val="150000"/>
              </a:lnSpc>
              <a:buFont typeface="Arial" panose="020B0604020202020204" pitchFamily="34" charset="0"/>
              <a:buChar char="•"/>
            </a:pPr>
            <a:r>
              <a:rPr lang="zh-CN" altLang="en-US" sz="2000" dirty="0">
                <a:solidFill>
                  <a:srgbClr val="00007D"/>
                </a:solidFill>
                <a:effectLst/>
                <a:latin typeface="+mn-ea"/>
              </a:rPr>
              <a:t>有被同化的危险</a:t>
            </a:r>
          </a:p>
        </p:txBody>
      </p:sp>
      <p:pic>
        <p:nvPicPr>
          <p:cNvPr id="50178" name="Picture 2">
            <a:extLst>
              <a:ext uri="{FF2B5EF4-FFF2-40B4-BE49-F238E27FC236}">
                <a16:creationId xmlns:a16="http://schemas.microsoft.com/office/drawing/2014/main" id="{99938FE0-E16E-1EAA-B7BB-EA1AC020F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598" y="1232579"/>
            <a:ext cx="3532202" cy="470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475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DC43C-2E32-015A-B21F-6AC4D52F95B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D7D52B8-FA8D-9B7C-DAA3-BB24E73CADE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8D25FBA-8C9E-E37D-E95D-7200E01DBD48}"/>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C241C957-B471-F28F-1D13-E64338FA465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亲身实践</a:t>
            </a:r>
          </a:p>
        </p:txBody>
      </p:sp>
      <p:sp>
        <p:nvSpPr>
          <p:cNvPr id="5" name="日期占位符 4">
            <a:extLst>
              <a:ext uri="{FF2B5EF4-FFF2-40B4-BE49-F238E27FC236}">
                <a16:creationId xmlns:a16="http://schemas.microsoft.com/office/drawing/2014/main" id="{CB892670-9446-2A23-92E7-DE2895FE53CA}"/>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83B4BCF8-1020-ADE7-C7E7-361FB4564894}"/>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6777823B-807F-562C-EC14-E0AF96A5EBA5}"/>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25168614-ACFE-F850-1A87-5B7D244797D4}"/>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B2BAAE32-BC41-9657-4147-1408E27F6602}"/>
              </a:ext>
            </a:extLst>
          </p:cNvPr>
          <p:cNvSpPr txBox="1"/>
          <p:nvPr/>
        </p:nvSpPr>
        <p:spPr>
          <a:xfrm>
            <a:off x="641636" y="818771"/>
            <a:ext cx="6203047" cy="4839210"/>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目标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通过观察和提问了解工作内容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实时实地开展工作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立即反馈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指导原则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用户太忙无法安排专门时间来参加面谈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人们并没有意识到在做什么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反复观看一个任务的执行过程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学习任务技能并作给用户看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与用户或顾客建立密切联系</a:t>
            </a:r>
          </a:p>
        </p:txBody>
      </p:sp>
      <p:pic>
        <p:nvPicPr>
          <p:cNvPr id="11" name="图片 10" descr="图片包含 工程绘图&#10;&#10;描述已自动生成">
            <a:extLst>
              <a:ext uri="{FF2B5EF4-FFF2-40B4-BE49-F238E27FC236}">
                <a16:creationId xmlns:a16="http://schemas.microsoft.com/office/drawing/2014/main" id="{F9B82964-97E0-8494-D64F-2F57A60A12EF}"/>
              </a:ext>
            </a:extLst>
          </p:cNvPr>
          <p:cNvPicPr>
            <a:picLocks noChangeAspect="1"/>
          </p:cNvPicPr>
          <p:nvPr/>
        </p:nvPicPr>
        <p:blipFill>
          <a:blip r:embed="rId3"/>
          <a:stretch>
            <a:fillRect/>
          </a:stretch>
        </p:blipFill>
        <p:spPr>
          <a:xfrm>
            <a:off x="6555318" y="952949"/>
            <a:ext cx="4719322" cy="5390148"/>
          </a:xfrm>
          <a:prstGeom prst="rect">
            <a:avLst/>
          </a:prstGeom>
        </p:spPr>
      </p:pic>
    </p:spTree>
    <p:extLst>
      <p:ext uri="{BB962C8B-B14F-4D97-AF65-F5344CB8AC3E}">
        <p14:creationId xmlns:p14="http://schemas.microsoft.com/office/powerpoint/2010/main" val="2730200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BCEC5-033A-A98F-F390-E9FEC720836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3ADE189-5380-8BE5-8581-2E00EF78FF97}"/>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C6EBE28D-E62E-42F8-C0F1-BE63FF8FF6E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15075DDA-9785-DFE8-6222-BB36A68D97F2}"/>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文档分析</a:t>
            </a:r>
          </a:p>
        </p:txBody>
      </p:sp>
      <p:sp>
        <p:nvSpPr>
          <p:cNvPr id="5" name="日期占位符 4">
            <a:extLst>
              <a:ext uri="{FF2B5EF4-FFF2-40B4-BE49-F238E27FC236}">
                <a16:creationId xmlns:a16="http://schemas.microsoft.com/office/drawing/2014/main" id="{AF82E352-62DE-E626-0AFD-E25A4BD568F0}"/>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71359504-4EF9-A238-93A8-F334A9C733E9}"/>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B90658F1-57CD-BC20-ECFA-8A470D99E8F1}"/>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4EBAF9D9-2458-F7E6-742F-DD9284BF8ED9}"/>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FFACACA9-A906-51AB-ED62-81A11EBDE214}"/>
              </a:ext>
            </a:extLst>
          </p:cNvPr>
          <p:cNvSpPr txBox="1"/>
          <p:nvPr/>
        </p:nvSpPr>
        <p:spPr>
          <a:xfrm>
            <a:off x="641636" y="1342762"/>
            <a:ext cx="6203047" cy="3454215"/>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目标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理解待解决的问题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作为下一步业务流程建模和访谈的基础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指导方针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确定当前业务流程或产品的优缺点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找出产品或信息中可充用的部分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从多个来源获取用户需求 </a:t>
            </a:r>
          </a:p>
        </p:txBody>
      </p:sp>
      <p:pic>
        <p:nvPicPr>
          <p:cNvPr id="12" name="图片 11" descr="文本&#10;&#10;描述已自动生成">
            <a:extLst>
              <a:ext uri="{FF2B5EF4-FFF2-40B4-BE49-F238E27FC236}">
                <a16:creationId xmlns:a16="http://schemas.microsoft.com/office/drawing/2014/main" id="{B78BBB15-FCF3-6197-B0A4-368A9D659C4E}"/>
              </a:ext>
            </a:extLst>
          </p:cNvPr>
          <p:cNvPicPr>
            <a:picLocks noChangeAspect="1"/>
          </p:cNvPicPr>
          <p:nvPr/>
        </p:nvPicPr>
        <p:blipFill>
          <a:blip r:embed="rId3"/>
          <a:stretch>
            <a:fillRect/>
          </a:stretch>
        </p:blipFill>
        <p:spPr>
          <a:xfrm>
            <a:off x="7379316" y="1959736"/>
            <a:ext cx="3860800" cy="3187700"/>
          </a:xfrm>
          <a:prstGeom prst="rect">
            <a:avLst/>
          </a:prstGeom>
        </p:spPr>
      </p:pic>
    </p:spTree>
    <p:extLst>
      <p:ext uri="{BB962C8B-B14F-4D97-AF65-F5344CB8AC3E}">
        <p14:creationId xmlns:p14="http://schemas.microsoft.com/office/powerpoint/2010/main" val="1630655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88781-BF7E-761A-EC5B-986BDBF5A95F}"/>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C6B4CF9E-D4C4-86A2-584B-90ACCD8B92C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F2B02FA-8A21-82D1-B0AE-7FE85C89F19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D7F23C4-94E7-897D-4023-2FDF68C2948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原型、仿真</a:t>
            </a:r>
          </a:p>
        </p:txBody>
      </p:sp>
      <p:sp>
        <p:nvSpPr>
          <p:cNvPr id="5" name="日期占位符 4">
            <a:extLst>
              <a:ext uri="{FF2B5EF4-FFF2-40B4-BE49-F238E27FC236}">
                <a16:creationId xmlns:a16="http://schemas.microsoft.com/office/drawing/2014/main" id="{C53114B9-322C-1858-EBDD-7761E6A7911E}"/>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6F100447-7B13-7E88-0B31-88AD6601B562}"/>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5CB1625D-79FF-3659-2613-BC5134574BFA}"/>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CD0BFD36-5AD9-CF01-7EAE-15309D80AC68}"/>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A86785E1-B356-32FB-CCC1-BFB49B7A3E58}"/>
              </a:ext>
            </a:extLst>
          </p:cNvPr>
          <p:cNvSpPr txBox="1"/>
          <p:nvPr/>
        </p:nvSpPr>
        <p:spPr>
          <a:xfrm>
            <a:off x="641636" y="1183947"/>
            <a:ext cx="6203047" cy="4839210"/>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目标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明确含糊、不确定的需求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简化需求文档，确认需求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尽早获得最终用户和客户的反馈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指导方针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用于确认需求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用于提供需求评估的数据基础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用于评估不同的用户界面方案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帮助用户可视化关键的功能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直观、有效的沟通工具</a:t>
            </a:r>
          </a:p>
        </p:txBody>
      </p:sp>
      <p:pic>
        <p:nvPicPr>
          <p:cNvPr id="11" name="图片 10" descr="图片包含 应用程序&#10;&#10;描述已自动生成">
            <a:extLst>
              <a:ext uri="{FF2B5EF4-FFF2-40B4-BE49-F238E27FC236}">
                <a16:creationId xmlns:a16="http://schemas.microsoft.com/office/drawing/2014/main" id="{86BAD88D-CBBE-4912-A46E-00738F2C74DC}"/>
              </a:ext>
            </a:extLst>
          </p:cNvPr>
          <p:cNvPicPr>
            <a:picLocks noChangeAspect="1"/>
          </p:cNvPicPr>
          <p:nvPr/>
        </p:nvPicPr>
        <p:blipFill>
          <a:blip r:embed="rId3"/>
          <a:stretch>
            <a:fillRect/>
          </a:stretch>
        </p:blipFill>
        <p:spPr>
          <a:xfrm>
            <a:off x="7347897" y="1560322"/>
            <a:ext cx="4229100" cy="4191000"/>
          </a:xfrm>
          <a:prstGeom prst="rect">
            <a:avLst/>
          </a:prstGeom>
        </p:spPr>
      </p:pic>
    </p:spTree>
    <p:extLst>
      <p:ext uri="{BB962C8B-B14F-4D97-AF65-F5344CB8AC3E}">
        <p14:creationId xmlns:p14="http://schemas.microsoft.com/office/powerpoint/2010/main" val="931981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24F37-2F0E-ADEB-B5A5-35D823ED661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14A3089-BB7F-BF62-7C4C-357EAAC65FEE}"/>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FBA61BE6-AA43-4D72-DBB0-30025A3AB502}"/>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C566C997-981C-AA5E-5270-1B7990E76150}"/>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情景分析</a:t>
            </a:r>
          </a:p>
        </p:txBody>
      </p:sp>
      <p:sp>
        <p:nvSpPr>
          <p:cNvPr id="5" name="日期占位符 4">
            <a:extLst>
              <a:ext uri="{FF2B5EF4-FFF2-40B4-BE49-F238E27FC236}">
                <a16:creationId xmlns:a16="http://schemas.microsoft.com/office/drawing/2014/main" id="{38E95197-28ED-4181-88A3-4F679727C843}"/>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75F26D75-A715-86DB-0483-869178BAC5A6}"/>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DAB345ED-CB4D-FE50-0663-70E74FEEB479}"/>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667E1D87-A23C-560B-A044-32BA76B8946B}"/>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FB348282-3E96-83BF-3613-CE0E043DA96F}"/>
              </a:ext>
            </a:extLst>
          </p:cNvPr>
          <p:cNvSpPr txBox="1"/>
          <p:nvPr/>
        </p:nvSpPr>
        <p:spPr>
          <a:xfrm>
            <a:off x="641636" y="1183947"/>
            <a:ext cx="6203047" cy="3454215"/>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目标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清楚定义有用户参与完成的业务事件的步骤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获取用户可见的动作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指导原则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确定与用户间可能的交互：</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业务事件、感兴趣的领域性质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将业务事件细化为具体业务活动和业务过程</a:t>
            </a:r>
          </a:p>
        </p:txBody>
      </p:sp>
      <p:pic>
        <p:nvPicPr>
          <p:cNvPr id="12" name="图片 11" descr="图片包含 图形用户界面&#10;&#10;描述已自动生成">
            <a:extLst>
              <a:ext uri="{FF2B5EF4-FFF2-40B4-BE49-F238E27FC236}">
                <a16:creationId xmlns:a16="http://schemas.microsoft.com/office/drawing/2014/main" id="{8697A6EA-9374-8500-C4DB-6D2B426CDB32}"/>
              </a:ext>
            </a:extLst>
          </p:cNvPr>
          <p:cNvPicPr>
            <a:picLocks noChangeAspect="1"/>
          </p:cNvPicPr>
          <p:nvPr/>
        </p:nvPicPr>
        <p:blipFill>
          <a:blip r:embed="rId3"/>
          <a:stretch>
            <a:fillRect/>
          </a:stretch>
        </p:blipFill>
        <p:spPr>
          <a:xfrm>
            <a:off x="6844683" y="1733550"/>
            <a:ext cx="5156200" cy="3390900"/>
          </a:xfrm>
          <a:prstGeom prst="rect">
            <a:avLst/>
          </a:prstGeom>
        </p:spPr>
      </p:pic>
    </p:spTree>
    <p:extLst>
      <p:ext uri="{BB962C8B-B14F-4D97-AF65-F5344CB8AC3E}">
        <p14:creationId xmlns:p14="http://schemas.microsoft.com/office/powerpoint/2010/main" val="57470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3568-5A31-7DB6-344C-C39229C20170}"/>
            </a:ext>
          </a:extLst>
        </p:cNvPr>
        <p:cNvGrpSpPr/>
        <p:nvPr/>
      </p:nvGrpSpPr>
      <p:grpSpPr>
        <a:xfrm>
          <a:off x="0" y="0"/>
          <a:ext cx="0" cy="0"/>
          <a:chOff x="0" y="0"/>
          <a:chExt cx="0" cy="0"/>
        </a:xfrm>
      </p:grpSpPr>
      <p:sp>
        <p:nvSpPr>
          <p:cNvPr id="23" name="椭圆 22">
            <a:extLst>
              <a:ext uri="{FF2B5EF4-FFF2-40B4-BE49-F238E27FC236}">
                <a16:creationId xmlns:a16="http://schemas.microsoft.com/office/drawing/2014/main" id="{142F8D98-0A81-7C50-7770-4472D6D07B89}"/>
              </a:ext>
            </a:extLst>
          </p:cNvPr>
          <p:cNvSpPr/>
          <p:nvPr/>
        </p:nvSpPr>
        <p:spPr>
          <a:xfrm>
            <a:off x="1172818" y="2380800"/>
            <a:ext cx="6132443" cy="29718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08B4A336-6D1A-1CAE-96DA-FE1FE6428A6E}"/>
              </a:ext>
            </a:extLst>
          </p:cNvPr>
          <p:cNvSpPr/>
          <p:nvPr/>
        </p:nvSpPr>
        <p:spPr>
          <a:xfrm>
            <a:off x="4997038" y="2388600"/>
            <a:ext cx="6132443" cy="29718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DE9499DF-C21D-F71C-2266-59AAE41D4AD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68C411EA-1155-DA37-23BA-4DFCE5A654B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AF316E6-E977-CE8E-3B5F-0D5C9EF1C03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要描述的问题</a:t>
            </a:r>
            <a:r>
              <a:rPr kumimoji="1" lang="en-US" altLang="zh-CN" sz="4000" dirty="0">
                <a:latin typeface="Microsoft YaHei" panose="020B0503020204020204" pitchFamily="34" charset="-122"/>
                <a:ea typeface="Microsoft YaHei" panose="020B0503020204020204" pitchFamily="34" charset="-122"/>
              </a:rPr>
              <a:t>……</a:t>
            </a:r>
            <a:endParaRPr kumimoji="1" lang="zh-CN" altLang="en-US" sz="4000" dirty="0">
              <a:latin typeface="Microsoft YaHei" panose="020B0503020204020204" pitchFamily="34" charset="-122"/>
              <a:ea typeface="Microsoft YaHei" panose="020B0503020204020204" pitchFamily="34" charset="-122"/>
            </a:endParaRPr>
          </a:p>
        </p:txBody>
      </p:sp>
      <p:sp>
        <p:nvSpPr>
          <p:cNvPr id="5" name="日期占位符 4">
            <a:extLst>
              <a:ext uri="{FF2B5EF4-FFF2-40B4-BE49-F238E27FC236}">
                <a16:creationId xmlns:a16="http://schemas.microsoft.com/office/drawing/2014/main" id="{D3A0677E-1476-51A4-A224-F5F060139193}"/>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42E379BA-92ED-346B-86B2-396B6B5DAEFC}"/>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0F67534F-E115-1E0C-B2C3-6297CA5A2BF4}"/>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EDC94AEE-538F-1145-3859-F0ABEF6A459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CDE3373E-324E-7661-38A7-88795495B705}"/>
              </a:ext>
            </a:extLst>
          </p:cNvPr>
          <p:cNvSpPr txBox="1"/>
          <p:nvPr/>
        </p:nvSpPr>
        <p:spPr>
          <a:xfrm>
            <a:off x="641636" y="992253"/>
            <a:ext cx="10712164" cy="581057"/>
          </a:xfrm>
          <a:prstGeom prst="rect">
            <a:avLst/>
          </a:prstGeom>
          <a:noFill/>
        </p:spPr>
        <p:txBody>
          <a:bodyPr wrap="square" rtlCol="0">
            <a:spAutoFit/>
          </a:bodyPr>
          <a:lstStyle/>
          <a:p>
            <a:pPr algn="ctr">
              <a:lnSpc>
                <a:spcPct val="150000"/>
              </a:lnSpc>
              <a:buClr>
                <a:srgbClr val="C00000"/>
              </a:buClr>
            </a:pPr>
            <a:r>
              <a:rPr lang="zh-CN" altLang="en-US" sz="2400" dirty="0">
                <a:solidFill>
                  <a:srgbClr val="000000"/>
                </a:solidFill>
                <a:effectLst/>
                <a:latin typeface="+mn-ea"/>
              </a:rPr>
              <a:t>“禁止学生以外的人员参与校内活动抢票”</a:t>
            </a:r>
          </a:p>
        </p:txBody>
      </p:sp>
      <p:sp>
        <p:nvSpPr>
          <p:cNvPr id="11" name="文本框 10">
            <a:extLst>
              <a:ext uri="{FF2B5EF4-FFF2-40B4-BE49-F238E27FC236}">
                <a16:creationId xmlns:a16="http://schemas.microsoft.com/office/drawing/2014/main" id="{9D10A8D4-7943-376D-C1B8-2AA57D320D06}"/>
              </a:ext>
            </a:extLst>
          </p:cNvPr>
          <p:cNvSpPr txBox="1"/>
          <p:nvPr/>
        </p:nvSpPr>
        <p:spPr>
          <a:xfrm>
            <a:off x="5796416" y="2887696"/>
            <a:ext cx="877163" cy="369332"/>
          </a:xfrm>
          <a:prstGeom prst="rect">
            <a:avLst/>
          </a:prstGeom>
          <a:noFill/>
        </p:spPr>
        <p:txBody>
          <a:bodyPr wrap="none" rtlCol="0">
            <a:spAutoFit/>
          </a:bodyPr>
          <a:lstStyle/>
          <a:p>
            <a:pPr algn="ctr"/>
            <a:r>
              <a:rPr kumimoji="1" lang="zh-CN" altLang="en-US" dirty="0"/>
              <a:t>学生卡</a:t>
            </a:r>
          </a:p>
        </p:txBody>
      </p:sp>
      <p:sp>
        <p:nvSpPr>
          <p:cNvPr id="12" name="文本框 11">
            <a:extLst>
              <a:ext uri="{FF2B5EF4-FFF2-40B4-BE49-F238E27FC236}">
                <a16:creationId xmlns:a16="http://schemas.microsoft.com/office/drawing/2014/main" id="{C1370356-0834-D8D3-0ACB-C508A28ABD8F}"/>
              </a:ext>
            </a:extLst>
          </p:cNvPr>
          <p:cNvSpPr txBox="1"/>
          <p:nvPr/>
        </p:nvSpPr>
        <p:spPr>
          <a:xfrm>
            <a:off x="5328737" y="3434174"/>
            <a:ext cx="646331" cy="369332"/>
          </a:xfrm>
          <a:prstGeom prst="rect">
            <a:avLst/>
          </a:prstGeom>
          <a:noFill/>
        </p:spPr>
        <p:txBody>
          <a:bodyPr wrap="none" rtlCol="0">
            <a:spAutoFit/>
          </a:bodyPr>
          <a:lstStyle/>
          <a:p>
            <a:pPr algn="ctr"/>
            <a:r>
              <a:rPr kumimoji="1" lang="zh-CN" altLang="en-US" dirty="0"/>
              <a:t>密码</a:t>
            </a:r>
          </a:p>
        </p:txBody>
      </p:sp>
      <p:sp>
        <p:nvSpPr>
          <p:cNvPr id="14" name="文本框 13">
            <a:extLst>
              <a:ext uri="{FF2B5EF4-FFF2-40B4-BE49-F238E27FC236}">
                <a16:creationId xmlns:a16="http://schemas.microsoft.com/office/drawing/2014/main" id="{B1956F1A-1368-81B6-B57A-398CF1AF80CF}"/>
              </a:ext>
            </a:extLst>
          </p:cNvPr>
          <p:cNvSpPr txBox="1"/>
          <p:nvPr/>
        </p:nvSpPr>
        <p:spPr>
          <a:xfrm>
            <a:off x="5975069" y="3843088"/>
            <a:ext cx="877163" cy="369332"/>
          </a:xfrm>
          <a:prstGeom prst="rect">
            <a:avLst/>
          </a:prstGeom>
          <a:noFill/>
        </p:spPr>
        <p:txBody>
          <a:bodyPr wrap="none" rtlCol="0">
            <a:spAutoFit/>
          </a:bodyPr>
          <a:lstStyle/>
          <a:p>
            <a:pPr algn="ctr"/>
            <a:r>
              <a:rPr kumimoji="1" lang="zh-CN" altLang="en-US" dirty="0"/>
              <a:t>微信号</a:t>
            </a:r>
          </a:p>
        </p:txBody>
      </p:sp>
      <p:sp>
        <p:nvSpPr>
          <p:cNvPr id="16" name="文本框 15">
            <a:extLst>
              <a:ext uri="{FF2B5EF4-FFF2-40B4-BE49-F238E27FC236}">
                <a16:creationId xmlns:a16="http://schemas.microsoft.com/office/drawing/2014/main" id="{29BFCBFC-84A8-BF34-239F-CAFAB60DCD86}"/>
              </a:ext>
            </a:extLst>
          </p:cNvPr>
          <p:cNvSpPr txBox="1"/>
          <p:nvPr/>
        </p:nvSpPr>
        <p:spPr>
          <a:xfrm>
            <a:off x="5421071" y="4252002"/>
            <a:ext cx="1107996" cy="369332"/>
          </a:xfrm>
          <a:prstGeom prst="rect">
            <a:avLst/>
          </a:prstGeom>
          <a:noFill/>
        </p:spPr>
        <p:txBody>
          <a:bodyPr wrap="none" rtlCol="0">
            <a:spAutoFit/>
          </a:bodyPr>
          <a:lstStyle/>
          <a:p>
            <a:pPr algn="ctr"/>
            <a:r>
              <a:rPr kumimoji="1" lang="zh-CN" altLang="en-US" dirty="0"/>
              <a:t>键盘输入</a:t>
            </a:r>
          </a:p>
        </p:txBody>
      </p:sp>
      <p:sp>
        <p:nvSpPr>
          <p:cNvPr id="17" name="文本框 10">
            <a:extLst>
              <a:ext uri="{FF2B5EF4-FFF2-40B4-BE49-F238E27FC236}">
                <a16:creationId xmlns:a16="http://schemas.microsoft.com/office/drawing/2014/main" id="{9D10A8D4-7943-376D-C1B8-2AA57D320D06}"/>
              </a:ext>
            </a:extLst>
          </p:cNvPr>
          <p:cNvSpPr txBox="1"/>
          <p:nvPr/>
        </p:nvSpPr>
        <p:spPr>
          <a:xfrm>
            <a:off x="3001077" y="2622979"/>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学生</a:t>
            </a:r>
          </a:p>
        </p:txBody>
      </p:sp>
      <p:sp>
        <p:nvSpPr>
          <p:cNvPr id="18" name="文本框 10">
            <a:extLst>
              <a:ext uri="{FF2B5EF4-FFF2-40B4-BE49-F238E27FC236}">
                <a16:creationId xmlns:a16="http://schemas.microsoft.com/office/drawing/2014/main" id="{9D10A8D4-7943-376D-C1B8-2AA57D320D06}"/>
              </a:ext>
            </a:extLst>
          </p:cNvPr>
          <p:cNvSpPr txBox="1"/>
          <p:nvPr/>
        </p:nvSpPr>
        <p:spPr>
          <a:xfrm>
            <a:off x="2123916" y="3080543"/>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闯入者</a:t>
            </a:r>
          </a:p>
        </p:txBody>
      </p:sp>
      <p:sp>
        <p:nvSpPr>
          <p:cNvPr id="19" name="文本框 10">
            <a:extLst>
              <a:ext uri="{FF2B5EF4-FFF2-40B4-BE49-F238E27FC236}">
                <a16:creationId xmlns:a16="http://schemas.microsoft.com/office/drawing/2014/main" id="{9D10A8D4-7943-376D-C1B8-2AA57D320D06}"/>
              </a:ext>
            </a:extLst>
          </p:cNvPr>
          <p:cNvSpPr txBox="1"/>
          <p:nvPr/>
        </p:nvSpPr>
        <p:spPr>
          <a:xfrm>
            <a:off x="2340666" y="361884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系统管理员</a:t>
            </a:r>
          </a:p>
        </p:txBody>
      </p:sp>
      <p:sp>
        <p:nvSpPr>
          <p:cNvPr id="20" name="文本框 10">
            <a:extLst>
              <a:ext uri="{FF2B5EF4-FFF2-40B4-BE49-F238E27FC236}">
                <a16:creationId xmlns:a16="http://schemas.microsoft.com/office/drawing/2014/main" id="{9D10A8D4-7943-376D-C1B8-2AA57D320D06}"/>
              </a:ext>
            </a:extLst>
          </p:cNvPr>
          <p:cNvSpPr txBox="1"/>
          <p:nvPr/>
        </p:nvSpPr>
        <p:spPr>
          <a:xfrm>
            <a:off x="2885662" y="4208069"/>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名册</a:t>
            </a:r>
          </a:p>
        </p:txBody>
      </p:sp>
      <p:sp>
        <p:nvSpPr>
          <p:cNvPr id="21" name="文本框 10">
            <a:extLst>
              <a:ext uri="{FF2B5EF4-FFF2-40B4-BE49-F238E27FC236}">
                <a16:creationId xmlns:a16="http://schemas.microsoft.com/office/drawing/2014/main" id="{9D10A8D4-7943-376D-C1B8-2AA57D320D06}"/>
              </a:ext>
            </a:extLst>
          </p:cNvPr>
          <p:cNvSpPr txBox="1"/>
          <p:nvPr/>
        </p:nvSpPr>
        <p:spPr>
          <a:xfrm>
            <a:off x="1339086" y="4076404"/>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密码分配过程</a:t>
            </a:r>
          </a:p>
        </p:txBody>
      </p:sp>
      <p:sp>
        <p:nvSpPr>
          <p:cNvPr id="22" name="文本框 10">
            <a:extLst>
              <a:ext uri="{FF2B5EF4-FFF2-40B4-BE49-F238E27FC236}">
                <a16:creationId xmlns:a16="http://schemas.microsoft.com/office/drawing/2014/main" id="{9D10A8D4-7943-376D-C1B8-2AA57D320D06}"/>
              </a:ext>
            </a:extLst>
          </p:cNvPr>
          <p:cNvSpPr txBox="1"/>
          <p:nvPr/>
        </p:nvSpPr>
        <p:spPr>
          <a:xfrm>
            <a:off x="2331667" y="4621334"/>
            <a:ext cx="203132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带密码的不干胶贴</a:t>
            </a:r>
          </a:p>
        </p:txBody>
      </p:sp>
      <p:sp>
        <p:nvSpPr>
          <p:cNvPr id="24" name="文本框 10">
            <a:extLst>
              <a:ext uri="{FF2B5EF4-FFF2-40B4-BE49-F238E27FC236}">
                <a16:creationId xmlns:a16="http://schemas.microsoft.com/office/drawing/2014/main" id="{9D10A8D4-7943-376D-C1B8-2AA57D320D06}"/>
              </a:ext>
            </a:extLst>
          </p:cNvPr>
          <p:cNvSpPr txBox="1"/>
          <p:nvPr/>
        </p:nvSpPr>
        <p:spPr>
          <a:xfrm>
            <a:off x="7509262" y="2711211"/>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加密算法</a:t>
            </a:r>
          </a:p>
        </p:txBody>
      </p:sp>
      <p:sp>
        <p:nvSpPr>
          <p:cNvPr id="25" name="文本框 10">
            <a:extLst>
              <a:ext uri="{FF2B5EF4-FFF2-40B4-BE49-F238E27FC236}">
                <a16:creationId xmlns:a16="http://schemas.microsoft.com/office/drawing/2014/main" id="{9D10A8D4-7943-376D-C1B8-2AA57D320D06}"/>
              </a:ext>
            </a:extLst>
          </p:cNvPr>
          <p:cNvSpPr txBox="1"/>
          <p:nvPr/>
        </p:nvSpPr>
        <p:spPr>
          <a:xfrm>
            <a:off x="8187310" y="3241968"/>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微信认证</a:t>
            </a:r>
          </a:p>
        </p:txBody>
      </p:sp>
      <p:sp>
        <p:nvSpPr>
          <p:cNvPr id="26" name="文本框 10">
            <a:extLst>
              <a:ext uri="{FF2B5EF4-FFF2-40B4-BE49-F238E27FC236}">
                <a16:creationId xmlns:a16="http://schemas.microsoft.com/office/drawing/2014/main" id="{9D10A8D4-7943-376D-C1B8-2AA57D320D06}"/>
              </a:ext>
            </a:extLst>
          </p:cNvPr>
          <p:cNvSpPr txBox="1"/>
          <p:nvPr/>
        </p:nvSpPr>
        <p:spPr>
          <a:xfrm>
            <a:off x="7836684" y="3707072"/>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内存管理</a:t>
            </a:r>
          </a:p>
        </p:txBody>
      </p:sp>
      <p:sp>
        <p:nvSpPr>
          <p:cNvPr id="27" name="文本框 10">
            <a:extLst>
              <a:ext uri="{FF2B5EF4-FFF2-40B4-BE49-F238E27FC236}">
                <a16:creationId xmlns:a16="http://schemas.microsoft.com/office/drawing/2014/main" id="{9D10A8D4-7943-376D-C1B8-2AA57D320D06}"/>
              </a:ext>
            </a:extLst>
          </p:cNvPr>
          <p:cNvSpPr txBox="1"/>
          <p:nvPr/>
        </p:nvSpPr>
        <p:spPr>
          <a:xfrm>
            <a:off x="7748732" y="4203157"/>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内容缓冲</a:t>
            </a:r>
          </a:p>
        </p:txBody>
      </p:sp>
      <p:sp>
        <p:nvSpPr>
          <p:cNvPr id="28" name="文本框 10">
            <a:extLst>
              <a:ext uri="{FF2B5EF4-FFF2-40B4-BE49-F238E27FC236}">
                <a16:creationId xmlns:a16="http://schemas.microsoft.com/office/drawing/2014/main" id="{9D10A8D4-7943-376D-C1B8-2AA57D320D06}"/>
              </a:ext>
            </a:extLst>
          </p:cNvPr>
          <p:cNvSpPr txBox="1"/>
          <p:nvPr/>
        </p:nvSpPr>
        <p:spPr>
          <a:xfrm>
            <a:off x="7509262" y="4729789"/>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安全套接字</a:t>
            </a:r>
          </a:p>
        </p:txBody>
      </p:sp>
      <p:sp>
        <p:nvSpPr>
          <p:cNvPr id="30" name="椭圆 29">
            <a:extLst>
              <a:ext uri="{FF2B5EF4-FFF2-40B4-BE49-F238E27FC236}">
                <a16:creationId xmlns:a16="http://schemas.microsoft.com/office/drawing/2014/main" id="{84D6161F-E8DF-529F-30F3-CAAFF1380597}"/>
              </a:ext>
            </a:extLst>
          </p:cNvPr>
          <p:cNvSpPr/>
          <p:nvPr/>
        </p:nvSpPr>
        <p:spPr>
          <a:xfrm>
            <a:off x="1172817" y="2384802"/>
            <a:ext cx="6132443" cy="2971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76E097FD-65F2-B5F3-6D92-EDC2C0A18DC0}"/>
              </a:ext>
            </a:extLst>
          </p:cNvPr>
          <p:cNvSpPr txBox="1"/>
          <p:nvPr/>
        </p:nvSpPr>
        <p:spPr>
          <a:xfrm rot="20552353">
            <a:off x="1578615" y="1969006"/>
            <a:ext cx="1415772" cy="461665"/>
          </a:xfrm>
          <a:prstGeom prst="rect">
            <a:avLst/>
          </a:prstGeom>
          <a:noFill/>
        </p:spPr>
        <p:txBody>
          <a:bodyPr wrap="none" rtlCol="0">
            <a:spAutoFit/>
          </a:bodyPr>
          <a:lstStyle/>
          <a:p>
            <a:r>
              <a:rPr kumimoji="1" lang="zh-CN" altLang="en-US" sz="2400" b="1" dirty="0"/>
              <a:t>应用领域</a:t>
            </a:r>
          </a:p>
        </p:txBody>
      </p:sp>
      <p:sp>
        <p:nvSpPr>
          <p:cNvPr id="32" name="文本框 31">
            <a:extLst>
              <a:ext uri="{FF2B5EF4-FFF2-40B4-BE49-F238E27FC236}">
                <a16:creationId xmlns:a16="http://schemas.microsoft.com/office/drawing/2014/main" id="{7D6393F3-2D8D-F5C7-EBA7-8312B48AB844}"/>
              </a:ext>
            </a:extLst>
          </p:cNvPr>
          <p:cNvSpPr txBox="1"/>
          <p:nvPr/>
        </p:nvSpPr>
        <p:spPr>
          <a:xfrm rot="713257">
            <a:off x="8642968" y="1863075"/>
            <a:ext cx="1415772" cy="461665"/>
          </a:xfrm>
          <a:prstGeom prst="rect">
            <a:avLst/>
          </a:prstGeom>
          <a:noFill/>
        </p:spPr>
        <p:txBody>
          <a:bodyPr wrap="none" rtlCol="0">
            <a:spAutoFit/>
          </a:bodyPr>
          <a:lstStyle/>
          <a:p>
            <a:r>
              <a:rPr kumimoji="1" lang="zh-CN" altLang="en-US" sz="2400" b="1" dirty="0"/>
              <a:t>机器领域</a:t>
            </a:r>
          </a:p>
        </p:txBody>
      </p:sp>
      <p:sp>
        <p:nvSpPr>
          <p:cNvPr id="33" name="文本框 32">
            <a:extLst>
              <a:ext uri="{FF2B5EF4-FFF2-40B4-BE49-F238E27FC236}">
                <a16:creationId xmlns:a16="http://schemas.microsoft.com/office/drawing/2014/main" id="{4037B569-C838-EE9D-C115-C6691C9B578B}"/>
              </a:ext>
            </a:extLst>
          </p:cNvPr>
          <p:cNvSpPr txBox="1"/>
          <p:nvPr/>
        </p:nvSpPr>
        <p:spPr>
          <a:xfrm>
            <a:off x="1541970" y="5797585"/>
            <a:ext cx="2236510" cy="400110"/>
          </a:xfrm>
          <a:prstGeom prst="rect">
            <a:avLst/>
          </a:prstGeom>
          <a:noFill/>
        </p:spPr>
        <p:txBody>
          <a:bodyPr wrap="none" rtlCol="0">
            <a:spAutoFit/>
          </a:bodyPr>
          <a:lstStyle/>
          <a:p>
            <a:r>
              <a:rPr kumimoji="1" lang="zh-CN" altLang="en-US" sz="2000" dirty="0">
                <a:solidFill>
                  <a:srgbClr val="C00000"/>
                </a:solidFill>
              </a:rPr>
              <a:t>机器看不到的事物</a:t>
            </a:r>
          </a:p>
        </p:txBody>
      </p:sp>
      <p:sp>
        <p:nvSpPr>
          <p:cNvPr id="34" name="文本框 33">
            <a:extLst>
              <a:ext uri="{FF2B5EF4-FFF2-40B4-BE49-F238E27FC236}">
                <a16:creationId xmlns:a16="http://schemas.microsoft.com/office/drawing/2014/main" id="{D32AA840-569B-6451-B2C5-F8B8665B3D31}"/>
              </a:ext>
            </a:extLst>
          </p:cNvPr>
          <p:cNvSpPr txBox="1"/>
          <p:nvPr/>
        </p:nvSpPr>
        <p:spPr>
          <a:xfrm>
            <a:off x="4678161" y="5797585"/>
            <a:ext cx="1980029" cy="400110"/>
          </a:xfrm>
          <a:prstGeom prst="rect">
            <a:avLst/>
          </a:prstGeom>
          <a:noFill/>
        </p:spPr>
        <p:txBody>
          <a:bodyPr wrap="none" rtlCol="0">
            <a:spAutoFit/>
          </a:bodyPr>
          <a:lstStyle/>
          <a:p>
            <a:r>
              <a:rPr kumimoji="1" lang="zh-CN" altLang="en-US" sz="2000" dirty="0">
                <a:solidFill>
                  <a:srgbClr val="C00000"/>
                </a:solidFill>
              </a:rPr>
              <a:t>人机共享的事物</a:t>
            </a:r>
          </a:p>
        </p:txBody>
      </p:sp>
      <p:sp>
        <p:nvSpPr>
          <p:cNvPr id="35" name="文本框 32">
            <a:extLst>
              <a:ext uri="{FF2B5EF4-FFF2-40B4-BE49-F238E27FC236}">
                <a16:creationId xmlns:a16="http://schemas.microsoft.com/office/drawing/2014/main" id="{4037B569-C838-EE9D-C115-C6691C9B578B}"/>
              </a:ext>
            </a:extLst>
          </p:cNvPr>
          <p:cNvSpPr txBox="1"/>
          <p:nvPr/>
        </p:nvSpPr>
        <p:spPr>
          <a:xfrm>
            <a:off x="7589051" y="5796865"/>
            <a:ext cx="249299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solidFill>
                  <a:srgbClr val="C00000"/>
                </a:solidFill>
              </a:rPr>
              <a:t>只归机器所有的事物</a:t>
            </a:r>
          </a:p>
        </p:txBody>
      </p:sp>
      <p:cxnSp>
        <p:nvCxnSpPr>
          <p:cNvPr id="37" name="曲线连接符 36">
            <a:extLst>
              <a:ext uri="{FF2B5EF4-FFF2-40B4-BE49-F238E27FC236}">
                <a16:creationId xmlns:a16="http://schemas.microsoft.com/office/drawing/2014/main" id="{274E99CE-A49A-5198-2F81-5DCB8F9C0541}"/>
              </a:ext>
            </a:extLst>
          </p:cNvPr>
          <p:cNvCxnSpPr>
            <a:stCxn id="33" idx="1"/>
          </p:cNvCxnSpPr>
          <p:nvPr/>
        </p:nvCxnSpPr>
        <p:spPr>
          <a:xfrm rot="10800000" flipH="1">
            <a:off x="1541969" y="4525834"/>
            <a:ext cx="893117" cy="1471806"/>
          </a:xfrm>
          <a:prstGeom prst="curvedConnector4">
            <a:avLst>
              <a:gd name="adj1" fmla="val -25596"/>
              <a:gd name="adj2" fmla="val 56796"/>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曲线连接符 37">
            <a:extLst>
              <a:ext uri="{FF2B5EF4-FFF2-40B4-BE49-F238E27FC236}">
                <a16:creationId xmlns:a16="http://schemas.microsoft.com/office/drawing/2014/main" id="{8931A431-29CE-9A86-5341-332870354EBB}"/>
              </a:ext>
            </a:extLst>
          </p:cNvPr>
          <p:cNvCxnSpPr>
            <a:cxnSpLocks/>
            <a:stCxn id="34" idx="0"/>
          </p:cNvCxnSpPr>
          <p:nvPr/>
        </p:nvCxnSpPr>
        <p:spPr>
          <a:xfrm rot="5400000" flipH="1" flipV="1">
            <a:off x="5325252" y="5026837"/>
            <a:ext cx="1113672" cy="427824"/>
          </a:xfrm>
          <a:prstGeom prst="curvedConnector3">
            <a:avLst>
              <a:gd name="adj1" fmla="val 50000"/>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曲线连接符 40">
            <a:extLst>
              <a:ext uri="{FF2B5EF4-FFF2-40B4-BE49-F238E27FC236}">
                <a16:creationId xmlns:a16="http://schemas.microsoft.com/office/drawing/2014/main" id="{274E99CE-A49A-5198-2F81-5DCB8F9C0541}"/>
              </a:ext>
            </a:extLst>
          </p:cNvPr>
          <p:cNvCxnSpPr>
            <a:cxnSpLocks/>
            <a:stCxn id="35" idx="1"/>
          </p:cNvCxnSpPr>
          <p:nvPr/>
        </p:nvCxnSpPr>
        <p:spPr>
          <a:xfrm rot="10800000">
            <a:off x="7324699" y="4990666"/>
            <a:ext cx="264353" cy="1006254"/>
          </a:xfrm>
          <a:prstGeom prst="curvedConnector2">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9864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4AF3F-F5EE-28DF-03A1-180EC910ED8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AA8FCAB-E628-051C-4ACD-1E838ADDD32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A766423D-ADDB-2463-0EEC-5D4AA4BA755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27211F4-7328-381F-8068-8B21CCEE1E64}"/>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概念建模</a:t>
            </a:r>
          </a:p>
        </p:txBody>
      </p:sp>
      <p:sp>
        <p:nvSpPr>
          <p:cNvPr id="5" name="日期占位符 4">
            <a:extLst>
              <a:ext uri="{FF2B5EF4-FFF2-40B4-BE49-F238E27FC236}">
                <a16:creationId xmlns:a16="http://schemas.microsoft.com/office/drawing/2014/main" id="{ACD6E23A-3067-9441-99A5-47CE14D093F6}"/>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5EE55327-CF92-2BD2-144A-7DC83F96911E}"/>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5D36378D-1AF3-9F5C-1D06-8AB2B78CE58A}"/>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68ADBD22-3F77-1211-B83F-0B072C3EA02D}"/>
              </a:ext>
            </a:extLst>
          </p:cNvPr>
          <p:cNvPicPr>
            <a:picLocks noChangeAspect="1"/>
          </p:cNvPicPr>
          <p:nvPr/>
        </p:nvPicPr>
        <p:blipFill>
          <a:blip r:embed="rId3"/>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1CDED477-4AC7-0582-322B-F727154363D2}"/>
              </a:ext>
            </a:extLst>
          </p:cNvPr>
          <p:cNvSpPr txBox="1"/>
          <p:nvPr/>
        </p:nvSpPr>
        <p:spPr>
          <a:xfrm>
            <a:off x="641636" y="818771"/>
            <a:ext cx="6203047" cy="5355312"/>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目标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用图形描述现实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建立未来系统模型，即未来系统的抽象表示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在建模过程中对原始需求进行评估、扩展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清楚、完整、正确、一致的描述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指导原则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模型类型 </a:t>
            </a:r>
          </a:p>
          <a:p>
            <a:pPr marL="1257300" lvl="2" indent="-342900">
              <a:buFont typeface="Arial" panose="020B0604020202020204" pitchFamily="34" charset="0"/>
              <a:buChar char="•"/>
            </a:pPr>
            <a:r>
              <a:rPr lang="zh-CN" altLang="en-US" sz="2000" dirty="0">
                <a:solidFill>
                  <a:srgbClr val="000000"/>
                </a:solidFill>
                <a:effectLst/>
                <a:latin typeface="+mn-ea"/>
              </a:rPr>
              <a:t>分解 </a:t>
            </a:r>
          </a:p>
          <a:p>
            <a:pPr marL="1257300" lvl="2" indent="-342900">
              <a:buFont typeface="Arial" panose="020B0604020202020204" pitchFamily="34" charset="0"/>
              <a:buChar char="•"/>
            </a:pPr>
            <a:r>
              <a:rPr lang="zh-CN" altLang="en-US" sz="2000" dirty="0">
                <a:solidFill>
                  <a:srgbClr val="000000"/>
                </a:solidFill>
                <a:effectLst/>
                <a:latin typeface="+mn-ea"/>
              </a:rPr>
              <a:t>数据 </a:t>
            </a:r>
          </a:p>
          <a:p>
            <a:pPr marL="1257300" lvl="2" indent="-342900">
              <a:buFont typeface="Arial" panose="020B0604020202020204" pitchFamily="34" charset="0"/>
              <a:buChar char="•"/>
            </a:pPr>
            <a:r>
              <a:rPr lang="zh-CN" altLang="en-US" sz="2000" dirty="0">
                <a:solidFill>
                  <a:srgbClr val="000000"/>
                </a:solidFill>
                <a:effectLst/>
                <a:latin typeface="+mn-ea"/>
              </a:rPr>
              <a:t>面向对象 </a:t>
            </a:r>
          </a:p>
          <a:p>
            <a:pPr marL="1257300" lvl="2" indent="-342900">
              <a:buFont typeface="Arial" panose="020B0604020202020204" pitchFamily="34" charset="0"/>
              <a:buChar char="•"/>
            </a:pPr>
            <a:r>
              <a:rPr lang="zh-CN" altLang="en-US" sz="2000" dirty="0">
                <a:solidFill>
                  <a:srgbClr val="000000"/>
                </a:solidFill>
                <a:effectLst/>
                <a:latin typeface="+mn-ea"/>
              </a:rPr>
              <a:t>用例 </a:t>
            </a:r>
          </a:p>
          <a:p>
            <a:pPr marL="1257300" lvl="2" indent="-342900">
              <a:buFont typeface="Arial" panose="020B0604020202020204" pitchFamily="34" charset="0"/>
              <a:buChar char="•"/>
            </a:pPr>
            <a:r>
              <a:rPr lang="zh-CN" altLang="en-US" sz="2000" dirty="0">
                <a:solidFill>
                  <a:srgbClr val="000000"/>
                </a:solidFill>
                <a:effectLst/>
                <a:latin typeface="+mn-ea"/>
              </a:rPr>
              <a:t>过程</a:t>
            </a:r>
            <a:endParaRPr lang="en-US" altLang="zh-CN" sz="2000" dirty="0">
              <a:solidFill>
                <a:srgbClr val="000000"/>
              </a:solidFill>
              <a:effectLst/>
              <a:latin typeface="+mn-ea"/>
            </a:endParaRPr>
          </a:p>
          <a:p>
            <a:pPr marL="1257300" lvl="2" indent="-342900">
              <a:buFont typeface="Arial" panose="020B0604020202020204" pitchFamily="34" charset="0"/>
              <a:buChar char="•"/>
            </a:pPr>
            <a:r>
              <a:rPr lang="zh-CN" altLang="en-US" sz="2000" dirty="0">
                <a:solidFill>
                  <a:srgbClr val="000000"/>
                </a:solidFill>
                <a:effectLst/>
                <a:latin typeface="+mn-ea"/>
              </a:rPr>
              <a:t>活动</a:t>
            </a:r>
          </a:p>
        </p:txBody>
      </p:sp>
      <p:pic>
        <p:nvPicPr>
          <p:cNvPr id="11" name="图片 10" descr="形状&#10;&#10;描述已自动生成">
            <a:extLst>
              <a:ext uri="{FF2B5EF4-FFF2-40B4-BE49-F238E27FC236}">
                <a16:creationId xmlns:a16="http://schemas.microsoft.com/office/drawing/2014/main" id="{3FA57BB6-FC3C-20A7-4953-74AE9EB749A5}"/>
              </a:ext>
            </a:extLst>
          </p:cNvPr>
          <p:cNvPicPr>
            <a:picLocks noChangeAspect="1"/>
          </p:cNvPicPr>
          <p:nvPr/>
        </p:nvPicPr>
        <p:blipFill>
          <a:blip r:embed="rId4"/>
          <a:stretch>
            <a:fillRect/>
          </a:stretch>
        </p:blipFill>
        <p:spPr>
          <a:xfrm>
            <a:off x="7326032" y="1762877"/>
            <a:ext cx="4102100" cy="3467100"/>
          </a:xfrm>
          <a:prstGeom prst="rect">
            <a:avLst/>
          </a:prstGeom>
        </p:spPr>
      </p:pic>
    </p:spTree>
    <p:extLst>
      <p:ext uri="{BB962C8B-B14F-4D97-AF65-F5344CB8AC3E}">
        <p14:creationId xmlns:p14="http://schemas.microsoft.com/office/powerpoint/2010/main" val="919618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63C58-00CC-44B0-EABA-162A2F0DD5D7}"/>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1FBF8F2-FAB6-B189-ECB8-B424342320B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E3823F48-6A30-8A38-401A-5B5F1E3E8F34}"/>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A4DF1E51-4D96-A9BB-5142-678AA1CAA2EE}"/>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竞争性需求分析</a:t>
            </a:r>
          </a:p>
        </p:txBody>
      </p:sp>
      <p:sp>
        <p:nvSpPr>
          <p:cNvPr id="5" name="日期占位符 4">
            <a:extLst>
              <a:ext uri="{FF2B5EF4-FFF2-40B4-BE49-F238E27FC236}">
                <a16:creationId xmlns:a16="http://schemas.microsoft.com/office/drawing/2014/main" id="{2A750F78-9B42-48E4-0132-0A1FD5B49204}"/>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D1EBEF4C-4C0E-3DFA-50B3-84347DD34C9A}"/>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1B25EC6C-041C-B242-FE84-1FE8A9FB3481}"/>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C9C07633-65BB-5F74-55C6-EE6E4A2AE744}"/>
              </a:ext>
            </a:extLst>
          </p:cNvPr>
          <p:cNvPicPr>
            <a:picLocks noChangeAspect="1"/>
          </p:cNvPicPr>
          <p:nvPr/>
        </p:nvPicPr>
        <p:blipFill>
          <a:blip r:embed="rId3"/>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ACB57360-C5FE-04A4-F76E-39E0501E761F}"/>
              </a:ext>
            </a:extLst>
          </p:cNvPr>
          <p:cNvSpPr txBox="1"/>
          <p:nvPr/>
        </p:nvSpPr>
        <p:spPr>
          <a:xfrm>
            <a:off x="641636" y="1262094"/>
            <a:ext cx="8851988" cy="3258713"/>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en-US" altLang="zh-CN" sz="2400" dirty="0">
                <a:solidFill>
                  <a:srgbClr val="520053"/>
                </a:solidFill>
                <a:effectLst/>
                <a:latin typeface="+mn-ea"/>
              </a:rPr>
              <a:t>Need</a:t>
            </a:r>
            <a:r>
              <a:rPr lang="zh-CN" altLang="en-US" sz="2400" dirty="0">
                <a:solidFill>
                  <a:srgbClr val="660066"/>
                </a:solidFill>
                <a:effectLst/>
                <a:latin typeface="+mn-ea"/>
              </a:rPr>
              <a:t>（需求）</a:t>
            </a:r>
            <a:r>
              <a:rPr lang="en-US" altLang="zh-CN" sz="2000" dirty="0">
                <a:solidFill>
                  <a:srgbClr val="000000"/>
                </a:solidFill>
                <a:effectLst/>
                <a:latin typeface="+mn-ea"/>
              </a:rPr>
              <a:t>—</a:t>
            </a:r>
            <a:r>
              <a:rPr lang="zh-CN" altLang="en-US" sz="2000" dirty="0">
                <a:solidFill>
                  <a:srgbClr val="000000"/>
                </a:solidFill>
                <a:effectLst/>
                <a:latin typeface="+mn-ea"/>
              </a:rPr>
              <a:t>现在市场上未被满足但又急需满足的客户需求是什么？</a:t>
            </a:r>
          </a:p>
          <a:p>
            <a:pPr marL="342900" indent="-342900">
              <a:lnSpc>
                <a:spcPct val="150000"/>
              </a:lnSpc>
              <a:buFont typeface="Arial" panose="020B0604020202020204" pitchFamily="34" charset="0"/>
              <a:buChar char="•"/>
            </a:pPr>
            <a:r>
              <a:rPr lang="en-US" altLang="zh-CN" sz="2400" dirty="0">
                <a:solidFill>
                  <a:srgbClr val="520053"/>
                </a:solidFill>
                <a:effectLst/>
                <a:latin typeface="+mn-ea"/>
              </a:rPr>
              <a:t>Approach</a:t>
            </a:r>
            <a:r>
              <a:rPr lang="zh-CN" altLang="en-US" sz="2400" dirty="0">
                <a:solidFill>
                  <a:srgbClr val="660066"/>
                </a:solidFill>
                <a:effectLst/>
                <a:latin typeface="+mn-ea"/>
              </a:rPr>
              <a:t>（方法）</a:t>
            </a:r>
            <a:r>
              <a:rPr lang="en-US" altLang="zh-CN" sz="2000" dirty="0">
                <a:solidFill>
                  <a:srgbClr val="000000"/>
                </a:solidFill>
                <a:effectLst/>
                <a:latin typeface="+mn-ea"/>
              </a:rPr>
              <a:t>—</a:t>
            </a:r>
            <a:r>
              <a:rPr lang="zh-CN" altLang="en-US" sz="2000" dirty="0">
                <a:solidFill>
                  <a:srgbClr val="000000"/>
                </a:solidFill>
                <a:effectLst/>
                <a:latin typeface="+mn-ea"/>
              </a:rPr>
              <a:t>要满足这种需求，我能够提出什么独特的方法吗？</a:t>
            </a:r>
          </a:p>
          <a:p>
            <a:pPr marL="342900" indent="-342900">
              <a:lnSpc>
                <a:spcPct val="150000"/>
              </a:lnSpc>
              <a:buFont typeface="Arial" panose="020B0604020202020204" pitchFamily="34" charset="0"/>
              <a:buChar char="•"/>
            </a:pPr>
            <a:r>
              <a:rPr lang="en-US" altLang="zh-CN" sz="2400" dirty="0">
                <a:solidFill>
                  <a:srgbClr val="520053"/>
                </a:solidFill>
                <a:effectLst/>
                <a:latin typeface="+mn-ea"/>
              </a:rPr>
              <a:t>Benefits </a:t>
            </a:r>
            <a:r>
              <a:rPr lang="zh-CN" altLang="en-US" sz="2400" dirty="0">
                <a:solidFill>
                  <a:srgbClr val="660066"/>
                </a:solidFill>
                <a:effectLst/>
                <a:latin typeface="+mn-ea"/>
              </a:rPr>
              <a:t>（收益）</a:t>
            </a:r>
            <a:r>
              <a:rPr lang="en-US" altLang="zh-CN" sz="2000" dirty="0">
                <a:solidFill>
                  <a:srgbClr val="000000"/>
                </a:solidFill>
                <a:effectLst/>
                <a:latin typeface="+mn-ea"/>
              </a:rPr>
              <a:t>—</a:t>
            </a:r>
            <a:r>
              <a:rPr lang="zh-CN" altLang="en-US" sz="2000" dirty="0">
                <a:solidFill>
                  <a:srgbClr val="000000"/>
                </a:solidFill>
                <a:effectLst/>
                <a:latin typeface="+mn-ea"/>
              </a:rPr>
              <a:t>该方法给顾客提供的便利是什么？</a:t>
            </a:r>
            <a:endParaRPr lang="zh-CN" altLang="en-US" sz="2400" dirty="0">
              <a:solidFill>
                <a:srgbClr val="000000"/>
              </a:solidFill>
              <a:effectLst/>
              <a:latin typeface="+mn-ea"/>
            </a:endParaRPr>
          </a:p>
          <a:p>
            <a:pPr marL="342900" indent="-342900">
              <a:lnSpc>
                <a:spcPct val="150000"/>
              </a:lnSpc>
              <a:buFont typeface="Arial" panose="020B0604020202020204" pitchFamily="34" charset="0"/>
              <a:buChar char="•"/>
            </a:pPr>
            <a:r>
              <a:rPr lang="en-US" altLang="zh-CN" sz="2400" dirty="0">
                <a:solidFill>
                  <a:srgbClr val="520053"/>
                </a:solidFill>
                <a:effectLst/>
                <a:latin typeface="+mn-ea"/>
              </a:rPr>
              <a:t>Competition (</a:t>
            </a:r>
            <a:r>
              <a:rPr lang="zh-CN" altLang="en-US" sz="2400" dirty="0">
                <a:solidFill>
                  <a:srgbClr val="660066"/>
                </a:solidFill>
                <a:effectLst/>
                <a:latin typeface="+mn-ea"/>
              </a:rPr>
              <a:t>竞争</a:t>
            </a:r>
            <a:r>
              <a:rPr lang="en-US" altLang="zh-CN" sz="2400" dirty="0">
                <a:solidFill>
                  <a:srgbClr val="520053"/>
                </a:solidFill>
                <a:effectLst/>
                <a:latin typeface="+mn-ea"/>
              </a:rPr>
              <a:t>) </a:t>
            </a:r>
            <a:r>
              <a:rPr lang="en-US" altLang="zh-CN" sz="2000" dirty="0">
                <a:solidFill>
                  <a:srgbClr val="000000"/>
                </a:solidFill>
                <a:effectLst/>
                <a:latin typeface="+mn-ea"/>
              </a:rPr>
              <a:t>—</a:t>
            </a:r>
            <a:r>
              <a:rPr lang="zh-CN" altLang="en-US" sz="2000" dirty="0">
                <a:solidFill>
                  <a:srgbClr val="000000"/>
                </a:solidFill>
                <a:effectLst/>
                <a:latin typeface="+mn-ea"/>
              </a:rPr>
              <a:t>对于竞争对手和其他可选择的方案来说，这种单位成本收益的优势在哪里？</a:t>
            </a:r>
          </a:p>
          <a:p>
            <a:pPr marL="342900" indent="-342900">
              <a:lnSpc>
                <a:spcPct val="150000"/>
              </a:lnSpc>
              <a:buFont typeface="Arial" panose="020B0604020202020204" pitchFamily="34" charset="0"/>
              <a:buChar char="•"/>
            </a:pPr>
            <a:r>
              <a:rPr lang="en-US" altLang="zh-CN" sz="2400" dirty="0">
                <a:solidFill>
                  <a:srgbClr val="520053"/>
                </a:solidFill>
                <a:effectLst/>
                <a:latin typeface="+mn-ea"/>
              </a:rPr>
              <a:t>Delivery </a:t>
            </a:r>
            <a:r>
              <a:rPr lang="en-US" altLang="zh-CN" sz="2400" dirty="0">
                <a:solidFill>
                  <a:srgbClr val="660066"/>
                </a:solidFill>
                <a:effectLst/>
                <a:latin typeface="+mn-ea"/>
              </a:rPr>
              <a:t>(</a:t>
            </a:r>
            <a:r>
              <a:rPr lang="zh-CN" altLang="en-US" sz="2400" dirty="0">
                <a:solidFill>
                  <a:srgbClr val="660066"/>
                </a:solidFill>
                <a:effectLst/>
                <a:latin typeface="+mn-ea"/>
              </a:rPr>
              <a:t>推广</a:t>
            </a:r>
            <a:r>
              <a:rPr lang="en-US" altLang="zh-CN" sz="2400" dirty="0">
                <a:solidFill>
                  <a:srgbClr val="660066"/>
                </a:solidFill>
                <a:effectLst/>
                <a:latin typeface="+mn-ea"/>
              </a:rPr>
              <a:t>) </a:t>
            </a:r>
            <a:r>
              <a:rPr lang="en-US" altLang="zh-CN" sz="2000" dirty="0">
                <a:solidFill>
                  <a:srgbClr val="000000"/>
                </a:solidFill>
                <a:effectLst/>
                <a:latin typeface="+mn-ea"/>
              </a:rPr>
              <a:t>— </a:t>
            </a:r>
            <a:r>
              <a:rPr lang="zh-CN" altLang="en-US" sz="2000" dirty="0">
                <a:solidFill>
                  <a:srgbClr val="000000"/>
                </a:solidFill>
                <a:effectLst/>
                <a:latin typeface="+mn-ea"/>
              </a:rPr>
              <a:t>产品研发完成后的交付与推广方案？</a:t>
            </a:r>
            <a:endParaRPr lang="zh-CN" altLang="en-US" sz="2400" dirty="0">
              <a:solidFill>
                <a:srgbClr val="000000"/>
              </a:solidFill>
              <a:effectLst/>
              <a:latin typeface="+mn-ea"/>
            </a:endParaRPr>
          </a:p>
        </p:txBody>
      </p:sp>
    </p:spTree>
    <p:extLst>
      <p:ext uri="{BB962C8B-B14F-4D97-AF65-F5344CB8AC3E}">
        <p14:creationId xmlns:p14="http://schemas.microsoft.com/office/powerpoint/2010/main" val="69598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397F8-CDC1-9825-67D3-5D1B20A43E6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6EE34187-9BFA-864A-3E19-FE07C63D6890}"/>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E13BCCB-19B4-2810-54EF-1D645E8515C3}"/>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4AD305E1-2E08-0B39-96CC-74A6E3F66644}"/>
              </a:ext>
            </a:extLst>
          </p:cNvPr>
          <p:cNvSpPr>
            <a:spLocks noGrp="1"/>
          </p:cNvSpPr>
          <p:nvPr>
            <p:ph type="title"/>
          </p:nvPr>
        </p:nvSpPr>
        <p:spPr>
          <a:xfrm>
            <a:off x="641636" y="166374"/>
            <a:ext cx="10712164" cy="547860"/>
          </a:xfrm>
        </p:spPr>
        <p:txBody>
          <a:bodyPr>
            <a:normAutofit fontScale="90000"/>
          </a:bodyPr>
          <a:lstStyle/>
          <a:p>
            <a:r>
              <a:rPr kumimoji="1" lang="en-US" altLang="zh-CN" sz="4000" dirty="0">
                <a:latin typeface="Microsoft YaHei" panose="020B0503020204020204" pitchFamily="34" charset="-122"/>
                <a:ea typeface="Microsoft YaHei" panose="020B0503020204020204" pitchFamily="34" charset="-122"/>
              </a:rPr>
              <a:t>A/B</a:t>
            </a:r>
            <a:r>
              <a:rPr kumimoji="1" lang="zh-CN" altLang="en-US" sz="4000" dirty="0">
                <a:latin typeface="Microsoft YaHei" panose="020B0503020204020204" pitchFamily="34" charset="-122"/>
                <a:ea typeface="Microsoft YaHei" panose="020B0503020204020204" pitchFamily="34" charset="-122"/>
              </a:rPr>
              <a:t>测试</a:t>
            </a:r>
          </a:p>
        </p:txBody>
      </p:sp>
      <p:sp>
        <p:nvSpPr>
          <p:cNvPr id="5" name="日期占位符 4">
            <a:extLst>
              <a:ext uri="{FF2B5EF4-FFF2-40B4-BE49-F238E27FC236}">
                <a16:creationId xmlns:a16="http://schemas.microsoft.com/office/drawing/2014/main" id="{82775B29-22B1-AA62-FF92-5F4E452A05BB}"/>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E872F177-A3FE-1EAE-6DA7-E0D5C360FE8D}"/>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D2EB0E88-33EC-C3F9-6BD5-978246459050}"/>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8E0BDA09-F79C-3999-B424-ED10220288FF}"/>
              </a:ext>
            </a:extLst>
          </p:cNvPr>
          <p:cNvPicPr>
            <a:picLocks noChangeAspect="1"/>
          </p:cNvPicPr>
          <p:nvPr/>
        </p:nvPicPr>
        <p:blipFill>
          <a:blip r:embed="rId3"/>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98F8743B-C538-22C3-6CF7-E44F5DF28F20}"/>
              </a:ext>
            </a:extLst>
          </p:cNvPr>
          <p:cNvSpPr txBox="1"/>
          <p:nvPr/>
        </p:nvSpPr>
        <p:spPr>
          <a:xfrm>
            <a:off x="641636" y="1262094"/>
            <a:ext cx="8851988" cy="4192879"/>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mn-ea"/>
              </a:rPr>
              <a:t>确定待试验的两种</a:t>
            </a:r>
            <a:r>
              <a:rPr lang="en-US" altLang="zh-CN" sz="2000" dirty="0">
                <a:solidFill>
                  <a:srgbClr val="000000"/>
                </a:solidFill>
                <a:effectLst/>
                <a:latin typeface="+mn-ea"/>
              </a:rPr>
              <a:t>UI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确定衡量标准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确定数据搜集流程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确定试验运行时间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确定人数（</a:t>
            </a:r>
            <a:r>
              <a:rPr lang="en-US" altLang="zh-CN" sz="2000" dirty="0">
                <a:solidFill>
                  <a:srgbClr val="000000"/>
                </a:solidFill>
                <a:effectLst/>
                <a:latin typeface="+mn-ea"/>
              </a:rPr>
              <a:t>5-10%</a:t>
            </a:r>
            <a:r>
              <a:rPr lang="zh-CN" altLang="en-US" sz="2000" dirty="0">
                <a:solidFill>
                  <a:srgbClr val="000000"/>
                </a:solidFill>
                <a:effectLst/>
                <a:latin typeface="+mn-ea"/>
              </a:rPr>
              <a:t>的用户） </a:t>
            </a:r>
          </a:p>
          <a:p>
            <a:pPr marL="342900" indent="-342900">
              <a:lnSpc>
                <a:spcPct val="150000"/>
              </a:lnSpc>
              <a:buFont typeface="Arial" panose="020B0604020202020204" pitchFamily="34" charset="0"/>
              <a:buChar char="•"/>
            </a:pPr>
            <a:r>
              <a:rPr lang="en-US" altLang="zh-CN" sz="2000" dirty="0">
                <a:solidFill>
                  <a:srgbClr val="000000"/>
                </a:solidFill>
                <a:effectLst/>
                <a:latin typeface="+mn-ea"/>
              </a:rPr>
              <a:t>A/B</a:t>
            </a:r>
            <a:r>
              <a:rPr lang="zh-CN" altLang="en-US" sz="2000" dirty="0">
                <a:solidFill>
                  <a:srgbClr val="000000"/>
                </a:solidFill>
                <a:effectLst/>
                <a:latin typeface="+mn-ea"/>
              </a:rPr>
              <a:t>测试的技术实现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搜集数据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分析数据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作出结论</a:t>
            </a:r>
          </a:p>
        </p:txBody>
      </p:sp>
      <p:pic>
        <p:nvPicPr>
          <p:cNvPr id="11" name="图片 10" descr="图示&#10;&#10;中度可信度描述已自动生成">
            <a:extLst>
              <a:ext uri="{FF2B5EF4-FFF2-40B4-BE49-F238E27FC236}">
                <a16:creationId xmlns:a16="http://schemas.microsoft.com/office/drawing/2014/main" id="{A001DF26-BDF1-C68C-1F71-05F7B8AE9FBE}"/>
              </a:ext>
            </a:extLst>
          </p:cNvPr>
          <p:cNvPicPr>
            <a:picLocks noChangeAspect="1"/>
          </p:cNvPicPr>
          <p:nvPr/>
        </p:nvPicPr>
        <p:blipFill>
          <a:blip r:embed="rId4"/>
          <a:stretch>
            <a:fillRect/>
          </a:stretch>
        </p:blipFill>
        <p:spPr>
          <a:xfrm>
            <a:off x="7276440" y="1494441"/>
            <a:ext cx="3684910" cy="4101465"/>
          </a:xfrm>
          <a:prstGeom prst="rect">
            <a:avLst/>
          </a:prstGeom>
        </p:spPr>
      </p:pic>
    </p:spTree>
    <p:extLst>
      <p:ext uri="{BB962C8B-B14F-4D97-AF65-F5344CB8AC3E}">
        <p14:creationId xmlns:p14="http://schemas.microsoft.com/office/powerpoint/2010/main" val="84397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60CBC-7037-28F1-DF01-64CAD014AEA1}"/>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0FEC8C1-E816-DAAD-B983-EEAC84C1E8E8}"/>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5B14841-6CB0-737B-DE39-57E30526B3CE}"/>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CB96159-1D49-BA81-3B59-029CB213E96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用户行为数据在线采集</a:t>
            </a:r>
          </a:p>
        </p:txBody>
      </p:sp>
      <p:sp>
        <p:nvSpPr>
          <p:cNvPr id="5" name="日期占位符 4">
            <a:extLst>
              <a:ext uri="{FF2B5EF4-FFF2-40B4-BE49-F238E27FC236}">
                <a16:creationId xmlns:a16="http://schemas.microsoft.com/office/drawing/2014/main" id="{EA0DB11B-613B-BC99-0FC2-47332CBD11CA}"/>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6D14E0E6-E1A9-444A-AFC1-E001442ABF61}"/>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87639D3F-B62F-2BD1-293F-D3D78987E44E}"/>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F6E3AE69-8326-CA09-E944-921DD8D29310}"/>
              </a:ext>
            </a:extLst>
          </p:cNvPr>
          <p:cNvPicPr>
            <a:picLocks noChangeAspect="1"/>
          </p:cNvPicPr>
          <p:nvPr/>
        </p:nvPicPr>
        <p:blipFill>
          <a:blip r:embed="rId3"/>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AE7D367A-E7F0-5F6C-E706-FD534B93C916}"/>
              </a:ext>
            </a:extLst>
          </p:cNvPr>
          <p:cNvSpPr txBox="1"/>
          <p:nvPr/>
        </p:nvSpPr>
        <p:spPr>
          <a:xfrm>
            <a:off x="641636" y="1262094"/>
            <a:ext cx="8851988" cy="2992550"/>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用户操作数据采集</a:t>
            </a:r>
            <a:endParaRPr lang="en-US" altLang="zh-CN" sz="2400" dirty="0">
              <a:solidFill>
                <a:srgbClr val="000000"/>
              </a:solidFill>
              <a:effectLst/>
              <a:latin typeface="+mn-ea"/>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交互过程数据、眼动数据、页面访问时间、访问内容数据、用户偏好数据等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操作数据统计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厂商、版本、</a:t>
            </a:r>
            <a:r>
              <a:rPr lang="en-US" altLang="zh-CN" sz="2000" dirty="0">
                <a:solidFill>
                  <a:srgbClr val="000000"/>
                </a:solidFill>
                <a:effectLst/>
                <a:latin typeface="+mn-ea"/>
              </a:rPr>
              <a:t>IP</a:t>
            </a:r>
            <a:r>
              <a:rPr lang="zh-CN" altLang="en-US" sz="2000" dirty="0">
                <a:solidFill>
                  <a:srgbClr val="000000"/>
                </a:solidFill>
                <a:effectLst/>
                <a:latin typeface="+mn-ea"/>
              </a:rPr>
              <a:t>地址、日访问量、地域信息、访问频次、用户身份、访问时长、打分等</a:t>
            </a:r>
          </a:p>
        </p:txBody>
      </p:sp>
      <p:pic>
        <p:nvPicPr>
          <p:cNvPr id="12" name="图片 11" descr="图形用户界面, 应用程序&#10;&#10;描述已自动生成">
            <a:extLst>
              <a:ext uri="{FF2B5EF4-FFF2-40B4-BE49-F238E27FC236}">
                <a16:creationId xmlns:a16="http://schemas.microsoft.com/office/drawing/2014/main" id="{219F4969-B9DB-52EE-7169-23AB2F3477C8}"/>
              </a:ext>
            </a:extLst>
          </p:cNvPr>
          <p:cNvPicPr>
            <a:picLocks noChangeAspect="1"/>
          </p:cNvPicPr>
          <p:nvPr/>
        </p:nvPicPr>
        <p:blipFill>
          <a:blip r:embed="rId4"/>
          <a:stretch>
            <a:fillRect/>
          </a:stretch>
        </p:blipFill>
        <p:spPr>
          <a:xfrm>
            <a:off x="1112981" y="4425603"/>
            <a:ext cx="9966037" cy="1876583"/>
          </a:xfrm>
          <a:prstGeom prst="rect">
            <a:avLst/>
          </a:prstGeom>
        </p:spPr>
      </p:pic>
    </p:spTree>
    <p:extLst>
      <p:ext uri="{BB962C8B-B14F-4D97-AF65-F5344CB8AC3E}">
        <p14:creationId xmlns:p14="http://schemas.microsoft.com/office/powerpoint/2010/main" val="1855318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44A35-B6E6-F983-6BE8-9CF956B397C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74BE67A-4E4B-CBAE-AA25-BECC56D19CA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BEE90FA-4A58-C8F0-094B-A8CAF10D2E1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76A2D69C-98DD-DF20-6E4F-444092B0553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需求获取技术</a:t>
            </a:r>
          </a:p>
        </p:txBody>
      </p:sp>
      <p:sp>
        <p:nvSpPr>
          <p:cNvPr id="5" name="日期占位符 4">
            <a:extLst>
              <a:ext uri="{FF2B5EF4-FFF2-40B4-BE49-F238E27FC236}">
                <a16:creationId xmlns:a16="http://schemas.microsoft.com/office/drawing/2014/main" id="{93F5E3C1-5CAE-9F29-222D-1FDBA10487DD}"/>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1337911F-50A2-F321-5ED8-37A827AC6389}"/>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810D733A-66B8-3EDB-C2DB-45C27A9205A9}"/>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FF68021C-BA87-A5B8-CCC5-751B3A61766B}"/>
              </a:ext>
            </a:extLst>
          </p:cNvPr>
          <p:cNvPicPr>
            <a:picLocks noChangeAspect="1"/>
          </p:cNvPicPr>
          <p:nvPr/>
        </p:nvPicPr>
        <p:blipFill>
          <a:blip r:embed="rId3"/>
          <a:stretch>
            <a:fillRect/>
          </a:stretch>
        </p:blipFill>
        <p:spPr>
          <a:xfrm>
            <a:off x="11353800" y="0"/>
            <a:ext cx="838199" cy="818771"/>
          </a:xfrm>
          <a:prstGeom prst="rect">
            <a:avLst/>
          </a:prstGeom>
        </p:spPr>
      </p:pic>
      <p:sp>
        <p:nvSpPr>
          <p:cNvPr id="8" name="椭圆 7">
            <a:extLst>
              <a:ext uri="{FF2B5EF4-FFF2-40B4-BE49-F238E27FC236}">
                <a16:creationId xmlns:a16="http://schemas.microsoft.com/office/drawing/2014/main" id="{713B127B-D299-DCCF-EEB8-8BB34921DD50}"/>
              </a:ext>
            </a:extLst>
          </p:cNvPr>
          <p:cNvSpPr/>
          <p:nvPr/>
        </p:nvSpPr>
        <p:spPr>
          <a:xfrm>
            <a:off x="583365" y="1568824"/>
            <a:ext cx="3702424" cy="22232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84295ADC-4D5B-7C14-7E07-6201ACBBE9B0}"/>
              </a:ext>
            </a:extLst>
          </p:cNvPr>
          <p:cNvSpPr txBox="1"/>
          <p:nvPr/>
        </p:nvSpPr>
        <p:spPr>
          <a:xfrm>
            <a:off x="2093441" y="1616674"/>
            <a:ext cx="697627" cy="400110"/>
          </a:xfrm>
          <a:prstGeom prst="rect">
            <a:avLst/>
          </a:prstGeom>
          <a:noFill/>
        </p:spPr>
        <p:txBody>
          <a:bodyPr wrap="none" rtlCol="0">
            <a:spAutoFit/>
          </a:bodyPr>
          <a:lstStyle/>
          <a:p>
            <a:pPr algn="ctr"/>
            <a:r>
              <a:rPr kumimoji="1" lang="zh-CN" altLang="en-US" sz="2000" b="1" dirty="0">
                <a:solidFill>
                  <a:schemeClr val="bg1"/>
                </a:solidFill>
              </a:rPr>
              <a:t>界面</a:t>
            </a:r>
          </a:p>
        </p:txBody>
      </p:sp>
      <p:sp>
        <p:nvSpPr>
          <p:cNvPr id="13" name="椭圆 12">
            <a:extLst>
              <a:ext uri="{FF2B5EF4-FFF2-40B4-BE49-F238E27FC236}">
                <a16:creationId xmlns:a16="http://schemas.microsoft.com/office/drawing/2014/main" id="{93084816-8197-78A1-8449-F816EDF7BD1A}"/>
              </a:ext>
            </a:extLst>
          </p:cNvPr>
          <p:cNvSpPr/>
          <p:nvPr/>
        </p:nvSpPr>
        <p:spPr>
          <a:xfrm>
            <a:off x="1011758" y="2064634"/>
            <a:ext cx="2860995" cy="1350401"/>
          </a:xfrm>
          <a:prstGeom prst="ellipse">
            <a:avLst/>
          </a:prstGeom>
          <a:solidFill>
            <a:schemeClr val="accent5">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4D65B17D-2825-B7E1-5F70-8B79DF6EF6FC}"/>
              </a:ext>
            </a:extLst>
          </p:cNvPr>
          <p:cNvSpPr txBox="1"/>
          <p:nvPr/>
        </p:nvSpPr>
        <p:spPr>
          <a:xfrm>
            <a:off x="2093441" y="3052566"/>
            <a:ext cx="697627" cy="400110"/>
          </a:xfrm>
          <a:prstGeom prst="rect">
            <a:avLst/>
          </a:prstGeom>
          <a:noFill/>
        </p:spPr>
        <p:txBody>
          <a:bodyPr wrap="none" rtlCol="0">
            <a:spAutoFit/>
          </a:bodyPr>
          <a:lstStyle/>
          <a:p>
            <a:pPr algn="ctr"/>
            <a:r>
              <a:rPr kumimoji="1" lang="zh-CN" altLang="en-US" sz="2000" b="1" dirty="0">
                <a:solidFill>
                  <a:schemeClr val="bg1"/>
                </a:solidFill>
              </a:rPr>
              <a:t>信息</a:t>
            </a:r>
          </a:p>
        </p:txBody>
      </p:sp>
      <p:sp>
        <p:nvSpPr>
          <p:cNvPr id="15" name="椭圆 14">
            <a:extLst>
              <a:ext uri="{FF2B5EF4-FFF2-40B4-BE49-F238E27FC236}">
                <a16:creationId xmlns:a16="http://schemas.microsoft.com/office/drawing/2014/main" id="{C0E56C6C-8F97-7B3F-9C1D-B635A6E23237}"/>
              </a:ext>
            </a:extLst>
          </p:cNvPr>
          <p:cNvSpPr>
            <a:spLocks noChangeAspect="1"/>
          </p:cNvSpPr>
          <p:nvPr/>
        </p:nvSpPr>
        <p:spPr>
          <a:xfrm>
            <a:off x="1607910" y="2297344"/>
            <a:ext cx="1610420" cy="760125"/>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A8CED93-E19A-08D2-0281-48A40BF8A74E}"/>
              </a:ext>
            </a:extLst>
          </p:cNvPr>
          <p:cNvSpPr txBox="1"/>
          <p:nvPr/>
        </p:nvSpPr>
        <p:spPr>
          <a:xfrm>
            <a:off x="1836960" y="2475475"/>
            <a:ext cx="1210588" cy="400110"/>
          </a:xfrm>
          <a:prstGeom prst="rect">
            <a:avLst/>
          </a:prstGeom>
          <a:noFill/>
        </p:spPr>
        <p:txBody>
          <a:bodyPr wrap="none" rtlCol="0">
            <a:spAutoFit/>
          </a:bodyPr>
          <a:lstStyle/>
          <a:p>
            <a:pPr algn="ctr"/>
            <a:r>
              <a:rPr kumimoji="1" lang="zh-CN" altLang="en-US" sz="2000" b="1" dirty="0"/>
              <a:t>业务逻辑</a:t>
            </a:r>
          </a:p>
        </p:txBody>
      </p:sp>
      <p:sp>
        <p:nvSpPr>
          <p:cNvPr id="17" name="文本框 16">
            <a:extLst>
              <a:ext uri="{FF2B5EF4-FFF2-40B4-BE49-F238E27FC236}">
                <a16:creationId xmlns:a16="http://schemas.microsoft.com/office/drawing/2014/main" id="{B664AD60-4410-C3CD-13C5-1D08A956ECCC}"/>
              </a:ext>
            </a:extLst>
          </p:cNvPr>
          <p:cNvSpPr txBox="1"/>
          <p:nvPr/>
        </p:nvSpPr>
        <p:spPr>
          <a:xfrm>
            <a:off x="5540189" y="1062039"/>
            <a:ext cx="2236510" cy="400110"/>
          </a:xfrm>
          <a:prstGeom prst="rect">
            <a:avLst/>
          </a:prstGeom>
          <a:noFill/>
        </p:spPr>
        <p:txBody>
          <a:bodyPr wrap="none" rtlCol="0">
            <a:spAutoFit/>
          </a:bodyPr>
          <a:lstStyle/>
          <a:p>
            <a:r>
              <a:rPr kumimoji="1" lang="zh-CN" altLang="en-US" sz="2000" dirty="0"/>
              <a:t>原型、情景与建模</a:t>
            </a:r>
          </a:p>
        </p:txBody>
      </p:sp>
      <p:cxnSp>
        <p:nvCxnSpPr>
          <p:cNvPr id="19" name="肘形连接符 18">
            <a:extLst>
              <a:ext uri="{FF2B5EF4-FFF2-40B4-BE49-F238E27FC236}">
                <a16:creationId xmlns:a16="http://schemas.microsoft.com/office/drawing/2014/main" id="{CDF05D4F-277C-6256-58D1-3BEA384836FE}"/>
              </a:ext>
            </a:extLst>
          </p:cNvPr>
          <p:cNvCxnSpPr>
            <a:stCxn id="8" idx="0"/>
            <a:endCxn id="17" idx="1"/>
          </p:cNvCxnSpPr>
          <p:nvPr/>
        </p:nvCxnSpPr>
        <p:spPr>
          <a:xfrm rot="5400000" flipH="1" flipV="1">
            <a:off x="3834018" y="-137347"/>
            <a:ext cx="306730" cy="3105612"/>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ED03D251-CEE5-22AB-8C64-A9BDF763CD85}"/>
              </a:ext>
            </a:extLst>
          </p:cNvPr>
          <p:cNvSpPr txBox="1"/>
          <p:nvPr/>
        </p:nvSpPr>
        <p:spPr>
          <a:xfrm>
            <a:off x="5669703" y="2999488"/>
            <a:ext cx="4031873" cy="400110"/>
          </a:xfrm>
          <a:prstGeom prst="rect">
            <a:avLst/>
          </a:prstGeom>
          <a:noFill/>
        </p:spPr>
        <p:txBody>
          <a:bodyPr wrap="none" rtlCol="0">
            <a:spAutoFit/>
          </a:bodyPr>
          <a:lstStyle/>
          <a:p>
            <a:r>
              <a:rPr kumimoji="1" lang="zh-CN" altLang="en-US" sz="2000" dirty="0"/>
              <a:t>参与观察、亲身实践、面谈和情景</a:t>
            </a:r>
          </a:p>
        </p:txBody>
      </p:sp>
      <p:cxnSp>
        <p:nvCxnSpPr>
          <p:cNvPr id="22" name="肘形连接符 21">
            <a:extLst>
              <a:ext uri="{FF2B5EF4-FFF2-40B4-BE49-F238E27FC236}">
                <a16:creationId xmlns:a16="http://schemas.microsoft.com/office/drawing/2014/main" id="{38BB0BAC-D435-328A-2ABB-7F0DDE7FB6BF}"/>
              </a:ext>
            </a:extLst>
          </p:cNvPr>
          <p:cNvCxnSpPr>
            <a:cxnSpLocks/>
            <a:stCxn id="15" idx="6"/>
            <a:endCxn id="21" idx="1"/>
          </p:cNvCxnSpPr>
          <p:nvPr/>
        </p:nvCxnSpPr>
        <p:spPr>
          <a:xfrm>
            <a:off x="3218330" y="2677407"/>
            <a:ext cx="2451373" cy="522136"/>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10ABEDC5-0963-3717-B0A9-E01D2B3A4AAF}"/>
              </a:ext>
            </a:extLst>
          </p:cNvPr>
          <p:cNvSpPr txBox="1"/>
          <p:nvPr/>
        </p:nvSpPr>
        <p:spPr>
          <a:xfrm>
            <a:off x="1195759" y="4746179"/>
            <a:ext cx="2492990" cy="400110"/>
          </a:xfrm>
          <a:prstGeom prst="rect">
            <a:avLst/>
          </a:prstGeom>
          <a:noFill/>
        </p:spPr>
        <p:txBody>
          <a:bodyPr wrap="none" rtlCol="0">
            <a:spAutoFit/>
          </a:bodyPr>
          <a:lstStyle/>
          <a:p>
            <a:r>
              <a:rPr kumimoji="1" lang="zh-CN" altLang="en-US" sz="2000" dirty="0"/>
              <a:t>面谈、现有系统分析</a:t>
            </a:r>
          </a:p>
        </p:txBody>
      </p:sp>
      <p:cxnSp>
        <p:nvCxnSpPr>
          <p:cNvPr id="27" name="肘形连接符 26">
            <a:extLst>
              <a:ext uri="{FF2B5EF4-FFF2-40B4-BE49-F238E27FC236}">
                <a16:creationId xmlns:a16="http://schemas.microsoft.com/office/drawing/2014/main" id="{93FB6C53-6FB0-6CC3-95FE-36862E1E732B}"/>
              </a:ext>
            </a:extLst>
          </p:cNvPr>
          <p:cNvCxnSpPr>
            <a:cxnSpLocks/>
            <a:stCxn id="14" idx="2"/>
            <a:endCxn id="26" idx="0"/>
          </p:cNvCxnSpPr>
          <p:nvPr/>
        </p:nvCxnSpPr>
        <p:spPr>
          <a:xfrm rot="5400000">
            <a:off x="1795504" y="4099427"/>
            <a:ext cx="1293503" cy="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9F27C2D0-5CD0-BDD3-EBCF-CD2A19F7F8E2}"/>
              </a:ext>
            </a:extLst>
          </p:cNvPr>
          <p:cNvSpPr txBox="1"/>
          <p:nvPr/>
        </p:nvSpPr>
        <p:spPr>
          <a:xfrm>
            <a:off x="6116172" y="4262619"/>
            <a:ext cx="4988856" cy="1422890"/>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建立完整精确的模型很难 </a:t>
            </a:r>
          </a:p>
          <a:p>
            <a:pPr marL="342900"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建立完整的原型也不现实 </a:t>
            </a:r>
          </a:p>
          <a:p>
            <a:pPr marL="342900" indent="-342900">
              <a:lnSpc>
                <a:spcPct val="150000"/>
              </a:lnSpc>
              <a:buFont typeface="Arial" panose="020B0604020202020204" pitchFamily="34" charset="0"/>
              <a:buChar char="•"/>
            </a:pPr>
            <a:r>
              <a:rPr lang="zh-CN" altLang="en-US" sz="2000" dirty="0">
                <a:solidFill>
                  <a:srgbClr val="000000"/>
                </a:solidFill>
                <a:effectLst/>
                <a:latin typeface="Microsoft YaHei" panose="020B0503020204020204" pitchFamily="34" charset="-122"/>
                <a:ea typeface="Microsoft YaHei" panose="020B0503020204020204" pitchFamily="34" charset="-122"/>
              </a:rPr>
              <a:t>要根据需要和客观条件灵活运用</a:t>
            </a:r>
          </a:p>
        </p:txBody>
      </p:sp>
    </p:spTree>
    <p:extLst>
      <p:ext uri="{BB962C8B-B14F-4D97-AF65-F5344CB8AC3E}">
        <p14:creationId xmlns:p14="http://schemas.microsoft.com/office/powerpoint/2010/main" val="2953005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64DC7-07CE-BB64-150E-BD0B258191C3}"/>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896B7828-A968-6B96-2141-DEBE1C3FF64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DEF6CE2-BE37-EDB9-8024-0D4B253A3A8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066B244E-B51F-602C-FBDA-D1A80546D197}"/>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用户需求获取是一门倾听的艺术</a:t>
            </a:r>
          </a:p>
        </p:txBody>
      </p:sp>
      <p:sp>
        <p:nvSpPr>
          <p:cNvPr id="5" name="日期占位符 4">
            <a:extLst>
              <a:ext uri="{FF2B5EF4-FFF2-40B4-BE49-F238E27FC236}">
                <a16:creationId xmlns:a16="http://schemas.microsoft.com/office/drawing/2014/main" id="{5B5B058F-4520-0D61-716A-4A25C3A3E786}"/>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B4434C2A-8D56-725A-692E-852A08D96E5C}"/>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1BD46793-9489-1FDD-34E0-0281E401D0C6}"/>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EB4E7DFD-C872-2FD9-B2D5-AC8ACF82FFE8}"/>
              </a:ext>
            </a:extLst>
          </p:cNvPr>
          <p:cNvPicPr>
            <a:picLocks noChangeAspect="1"/>
          </p:cNvPicPr>
          <p:nvPr/>
        </p:nvPicPr>
        <p:blipFill>
          <a:blip r:embed="rId3"/>
          <a:stretch>
            <a:fillRect/>
          </a:stretch>
        </p:blipFill>
        <p:spPr>
          <a:xfrm>
            <a:off x="11353800" y="0"/>
            <a:ext cx="838199" cy="818771"/>
          </a:xfrm>
          <a:prstGeom prst="rect">
            <a:avLst/>
          </a:prstGeom>
        </p:spPr>
      </p:pic>
      <p:sp>
        <p:nvSpPr>
          <p:cNvPr id="33" name="文本框 32">
            <a:extLst>
              <a:ext uri="{FF2B5EF4-FFF2-40B4-BE49-F238E27FC236}">
                <a16:creationId xmlns:a16="http://schemas.microsoft.com/office/drawing/2014/main" id="{68C4781E-1441-6635-B46C-F070F02CBE1B}"/>
              </a:ext>
            </a:extLst>
          </p:cNvPr>
          <p:cNvSpPr txBox="1"/>
          <p:nvPr/>
        </p:nvSpPr>
        <p:spPr>
          <a:xfrm>
            <a:off x="641636" y="1118658"/>
            <a:ext cx="10712164" cy="1422890"/>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effectLst/>
                <a:latin typeface="+mn-ea"/>
              </a:rPr>
              <a:t>倾听干系人的艺术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引导干系人的艺术，使得干系人的回答给出有价值的信息 </a:t>
            </a:r>
          </a:p>
          <a:p>
            <a:pPr marL="342900" indent="-342900">
              <a:lnSpc>
                <a:spcPct val="150000"/>
              </a:lnSpc>
              <a:buFont typeface="Arial" panose="020B0604020202020204" pitchFamily="34" charset="0"/>
              <a:buChar char="•"/>
            </a:pPr>
            <a:r>
              <a:rPr lang="zh-CN" altLang="en-US" sz="2000" dirty="0">
                <a:solidFill>
                  <a:srgbClr val="000000"/>
                </a:solidFill>
                <a:effectLst/>
                <a:latin typeface="+mn-ea"/>
              </a:rPr>
              <a:t>协助和鼓励干系人表述他们需求的艺术</a:t>
            </a:r>
          </a:p>
        </p:txBody>
      </p:sp>
      <p:pic>
        <p:nvPicPr>
          <p:cNvPr id="12" name="图片 11" descr="图示&#10;&#10;描述已自动生成">
            <a:extLst>
              <a:ext uri="{FF2B5EF4-FFF2-40B4-BE49-F238E27FC236}">
                <a16:creationId xmlns:a16="http://schemas.microsoft.com/office/drawing/2014/main" id="{53DF6598-DFD3-C292-F5C4-A635F4F0E5BF}"/>
              </a:ext>
            </a:extLst>
          </p:cNvPr>
          <p:cNvPicPr>
            <a:picLocks noChangeAspect="1"/>
          </p:cNvPicPr>
          <p:nvPr/>
        </p:nvPicPr>
        <p:blipFill>
          <a:blip r:embed="rId4"/>
          <a:stretch>
            <a:fillRect/>
          </a:stretch>
        </p:blipFill>
        <p:spPr>
          <a:xfrm>
            <a:off x="1587499" y="2738786"/>
            <a:ext cx="8336871" cy="2703235"/>
          </a:xfrm>
          <a:prstGeom prst="rect">
            <a:avLst/>
          </a:prstGeom>
        </p:spPr>
      </p:pic>
      <p:pic>
        <p:nvPicPr>
          <p:cNvPr id="20" name="图片 19">
            <a:extLst>
              <a:ext uri="{FF2B5EF4-FFF2-40B4-BE49-F238E27FC236}">
                <a16:creationId xmlns:a16="http://schemas.microsoft.com/office/drawing/2014/main" id="{7572225F-303A-C69D-611E-2E626B99DC67}"/>
              </a:ext>
            </a:extLst>
          </p:cNvPr>
          <p:cNvPicPr>
            <a:picLocks noChangeAspect="1"/>
          </p:cNvPicPr>
          <p:nvPr/>
        </p:nvPicPr>
        <p:blipFill>
          <a:blip r:embed="rId5"/>
          <a:stretch>
            <a:fillRect/>
          </a:stretch>
        </p:blipFill>
        <p:spPr>
          <a:xfrm>
            <a:off x="1733550" y="5467809"/>
            <a:ext cx="4610100" cy="342900"/>
          </a:xfrm>
          <a:prstGeom prst="rect">
            <a:avLst/>
          </a:prstGeom>
        </p:spPr>
      </p:pic>
    </p:spTree>
    <p:extLst>
      <p:ext uri="{BB962C8B-B14F-4D97-AF65-F5344CB8AC3E}">
        <p14:creationId xmlns:p14="http://schemas.microsoft.com/office/powerpoint/2010/main" val="1421457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DAD9C-15E7-0967-FF7C-C386ED5C03BE}"/>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28DA265-571F-0966-D855-1CEFB57F49C9}"/>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9A5C57A-3EE8-195C-518A-31C964124E1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9275E065-B555-3156-10B5-66C5A7F2B81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什么是“足够好”的需求管理</a:t>
            </a:r>
          </a:p>
        </p:txBody>
      </p:sp>
      <p:sp>
        <p:nvSpPr>
          <p:cNvPr id="5" name="日期占位符 4">
            <a:extLst>
              <a:ext uri="{FF2B5EF4-FFF2-40B4-BE49-F238E27FC236}">
                <a16:creationId xmlns:a16="http://schemas.microsoft.com/office/drawing/2014/main" id="{817794F6-4745-199B-4F5F-FD195DD94C62}"/>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6E36D8F5-D6E4-DB1E-4646-2D54CBBB1F98}"/>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3567FB1C-3F71-1865-6446-5FCCD9210DEE}"/>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AB52617A-E481-8655-1972-3A7CB0B7EF6A}"/>
              </a:ext>
            </a:extLst>
          </p:cNvPr>
          <p:cNvPicPr>
            <a:picLocks noChangeAspect="1"/>
          </p:cNvPicPr>
          <p:nvPr/>
        </p:nvPicPr>
        <p:blipFill>
          <a:blip r:embed="rId3"/>
          <a:stretch>
            <a:fillRect/>
          </a:stretch>
        </p:blipFill>
        <p:spPr>
          <a:xfrm>
            <a:off x="11353800" y="0"/>
            <a:ext cx="838199" cy="818771"/>
          </a:xfrm>
          <a:prstGeom prst="rect">
            <a:avLst/>
          </a:prstGeom>
        </p:spPr>
      </p:pic>
      <p:sp>
        <p:nvSpPr>
          <p:cNvPr id="33" name="文本框 32">
            <a:extLst>
              <a:ext uri="{FF2B5EF4-FFF2-40B4-BE49-F238E27FC236}">
                <a16:creationId xmlns:a16="http://schemas.microsoft.com/office/drawing/2014/main" id="{8EFA22B1-32AB-4C5A-89D1-3DEE2117B7D7}"/>
              </a:ext>
            </a:extLst>
          </p:cNvPr>
          <p:cNvSpPr txBox="1"/>
          <p:nvPr/>
        </p:nvSpPr>
        <p:spPr>
          <a:xfrm>
            <a:off x="641636" y="1118658"/>
            <a:ext cx="10712164" cy="2992550"/>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什么是“足够多”的人寿保险</a:t>
            </a:r>
            <a:r>
              <a:rPr lang="en-US" altLang="zh-CN" sz="2400" dirty="0">
                <a:solidFill>
                  <a:srgbClr val="000000"/>
                </a:solidFill>
                <a:effectLst/>
                <a:latin typeface="+mn-ea"/>
              </a:rPr>
              <a:t>?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足够多，所以你晚上可以睡得很安心，即使你不在了你关心的人也能得到很好的照顾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但还没有太多，以致你因为担心保险支付的问题而无法入睡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什么是“足够好”的需求管理？</a:t>
            </a:r>
            <a:endParaRPr lang="en-US" altLang="zh-CN" sz="2400" dirty="0">
              <a:solidFill>
                <a:srgbClr val="000000"/>
              </a:solidFill>
              <a:effectLst/>
              <a:latin typeface="+mn-ea"/>
            </a:endParaRP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足够好，所以你能让客户满意 </a:t>
            </a:r>
          </a:p>
          <a:p>
            <a:pPr marL="800100" lvl="1" indent="-342900">
              <a:lnSpc>
                <a:spcPct val="150000"/>
              </a:lnSpc>
              <a:buFont typeface="Arial" panose="020B0604020202020204" pitchFamily="34" charset="0"/>
              <a:buChar char="•"/>
            </a:pPr>
            <a:r>
              <a:rPr lang="zh-CN" altLang="en-US" sz="2000" dirty="0">
                <a:solidFill>
                  <a:srgbClr val="000000"/>
                </a:solidFill>
                <a:effectLst/>
                <a:latin typeface="+mn-ea"/>
              </a:rPr>
              <a:t>但还没有超过一定限度，以致项目延期或超支</a:t>
            </a:r>
          </a:p>
        </p:txBody>
      </p:sp>
    </p:spTree>
    <p:extLst>
      <p:ext uri="{BB962C8B-B14F-4D97-AF65-F5344CB8AC3E}">
        <p14:creationId xmlns:p14="http://schemas.microsoft.com/office/powerpoint/2010/main" val="3869585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CDF3-24EC-A06C-8BDF-3FF7B833B51B}"/>
            </a:ext>
          </a:extLst>
        </p:cNvPr>
        <p:cNvGrpSpPr/>
        <p:nvPr/>
      </p:nvGrpSpPr>
      <p:grpSpPr>
        <a:xfrm>
          <a:off x="0" y="0"/>
          <a:ext cx="0" cy="0"/>
          <a:chOff x="0" y="0"/>
          <a:chExt cx="0" cy="0"/>
        </a:xfrm>
      </p:grpSpPr>
      <p:sp>
        <p:nvSpPr>
          <p:cNvPr id="10" name="椭圆形标注 9">
            <a:extLst>
              <a:ext uri="{FF2B5EF4-FFF2-40B4-BE49-F238E27FC236}">
                <a16:creationId xmlns:a16="http://schemas.microsoft.com/office/drawing/2014/main" id="{CA1F4DF7-DAAC-77BE-E904-82658DEAB294}"/>
              </a:ext>
            </a:extLst>
          </p:cNvPr>
          <p:cNvSpPr/>
          <p:nvPr/>
        </p:nvSpPr>
        <p:spPr>
          <a:xfrm>
            <a:off x="8399929" y="3107597"/>
            <a:ext cx="2725271" cy="863768"/>
          </a:xfrm>
          <a:prstGeom prst="wedgeEllipseCallout">
            <a:avLst>
              <a:gd name="adj1" fmla="val -46162"/>
              <a:gd name="adj2" fmla="val 593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EDB3499E-9103-18E9-0EC5-180835E15814}"/>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A14909B-5AE9-93BE-2541-C57A3270DA2F}"/>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018BE91-EEA2-43D5-4827-D07DDDA87361}"/>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谁比谁聪明？</a:t>
            </a:r>
          </a:p>
        </p:txBody>
      </p:sp>
      <p:sp>
        <p:nvSpPr>
          <p:cNvPr id="5" name="日期占位符 4">
            <a:extLst>
              <a:ext uri="{FF2B5EF4-FFF2-40B4-BE49-F238E27FC236}">
                <a16:creationId xmlns:a16="http://schemas.microsoft.com/office/drawing/2014/main" id="{95E381FA-F304-F5F2-F4C9-C26249447FAD}"/>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746DD767-91F6-E5B9-39CD-0BCEA3257411}"/>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51B8F1F7-4BA9-3328-E851-1B2D9F75327B}"/>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41DBA5CB-2E36-97BF-33A9-F3A46259072D}"/>
              </a:ext>
            </a:extLst>
          </p:cNvPr>
          <p:cNvPicPr>
            <a:picLocks noChangeAspect="1"/>
          </p:cNvPicPr>
          <p:nvPr/>
        </p:nvPicPr>
        <p:blipFill>
          <a:blip r:embed="rId3"/>
          <a:stretch>
            <a:fillRect/>
          </a:stretch>
        </p:blipFill>
        <p:spPr>
          <a:xfrm>
            <a:off x="11353800" y="0"/>
            <a:ext cx="838199" cy="818771"/>
          </a:xfrm>
          <a:prstGeom prst="rect">
            <a:avLst/>
          </a:prstGeom>
        </p:spPr>
      </p:pic>
      <p:sp>
        <p:nvSpPr>
          <p:cNvPr id="33" name="文本框 32">
            <a:extLst>
              <a:ext uri="{FF2B5EF4-FFF2-40B4-BE49-F238E27FC236}">
                <a16:creationId xmlns:a16="http://schemas.microsoft.com/office/drawing/2014/main" id="{4972D4BC-E10D-CB3D-D679-4031BFD9A004}"/>
              </a:ext>
            </a:extLst>
          </p:cNvPr>
          <p:cNvSpPr txBox="1"/>
          <p:nvPr/>
        </p:nvSpPr>
        <p:spPr>
          <a:xfrm>
            <a:off x="641636" y="856046"/>
            <a:ext cx="10712164" cy="1689052"/>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不要尝试向干系人证明你是聪明的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抓住所有的机会表现你认为干系人是聪明的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对比这两种情况</a:t>
            </a:r>
          </a:p>
        </p:txBody>
      </p:sp>
      <p:pic>
        <p:nvPicPr>
          <p:cNvPr id="62466" name="Picture 2">
            <a:extLst>
              <a:ext uri="{FF2B5EF4-FFF2-40B4-BE49-F238E27FC236}">
                <a16:creationId xmlns:a16="http://schemas.microsoft.com/office/drawing/2014/main" id="{05705D06-FF3D-DFA1-9E5A-2A22BA209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274" y="2961326"/>
            <a:ext cx="4877080" cy="327310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5DDADCF-4906-0371-CDD9-29B13B6889B2}"/>
              </a:ext>
            </a:extLst>
          </p:cNvPr>
          <p:cNvSpPr txBox="1"/>
          <p:nvPr/>
        </p:nvSpPr>
        <p:spPr>
          <a:xfrm>
            <a:off x="8834718" y="3354815"/>
            <a:ext cx="2031325" cy="369332"/>
          </a:xfrm>
          <a:prstGeom prst="rect">
            <a:avLst/>
          </a:prstGeom>
          <a:noFill/>
        </p:spPr>
        <p:txBody>
          <a:bodyPr wrap="none" rtlCol="0">
            <a:spAutoFit/>
          </a:bodyPr>
          <a:lstStyle/>
          <a:p>
            <a:r>
              <a:rPr kumimoji="1" lang="zh-CN" altLang="en-US" dirty="0">
                <a:solidFill>
                  <a:schemeClr val="bg1"/>
                </a:solidFill>
              </a:rPr>
              <a:t>我的电梯太慢了！</a:t>
            </a:r>
          </a:p>
        </p:txBody>
      </p:sp>
      <p:sp>
        <p:nvSpPr>
          <p:cNvPr id="11" name="椭圆形标注 10">
            <a:extLst>
              <a:ext uri="{FF2B5EF4-FFF2-40B4-BE49-F238E27FC236}">
                <a16:creationId xmlns:a16="http://schemas.microsoft.com/office/drawing/2014/main" id="{149E7B89-DBD7-67D0-46B6-2EAC5DC6E2B6}"/>
              </a:ext>
            </a:extLst>
          </p:cNvPr>
          <p:cNvSpPr/>
          <p:nvPr/>
        </p:nvSpPr>
        <p:spPr>
          <a:xfrm>
            <a:off x="3072373" y="2374472"/>
            <a:ext cx="2942666" cy="1048649"/>
          </a:xfrm>
          <a:prstGeom prst="wedgeEllipseCallout">
            <a:avLst>
              <a:gd name="adj1" fmla="val 39139"/>
              <a:gd name="adj2" fmla="val 63661"/>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7837A60-8C91-3C49-FAD3-964ABBAC8B93}"/>
              </a:ext>
            </a:extLst>
          </p:cNvPr>
          <p:cNvSpPr txBox="1"/>
          <p:nvPr/>
        </p:nvSpPr>
        <p:spPr>
          <a:xfrm>
            <a:off x="3399587" y="2575630"/>
            <a:ext cx="2507877" cy="646331"/>
          </a:xfrm>
          <a:prstGeom prst="rect">
            <a:avLst/>
          </a:prstGeom>
          <a:noFill/>
        </p:spPr>
        <p:txBody>
          <a:bodyPr wrap="square" rtlCol="0">
            <a:spAutoFit/>
          </a:bodyPr>
          <a:lstStyle/>
          <a:p>
            <a:r>
              <a:rPr kumimoji="1" lang="zh-CN" altLang="en-US" dirty="0">
                <a:solidFill>
                  <a:schemeClr val="bg1"/>
                </a:solidFill>
              </a:rPr>
              <a:t>我觉得你的电梯并不慢，</a:t>
            </a:r>
            <a:endParaRPr kumimoji="1" lang="en-US" altLang="zh-CN" dirty="0">
              <a:solidFill>
                <a:schemeClr val="bg1"/>
              </a:solidFill>
            </a:endParaRPr>
          </a:p>
          <a:p>
            <a:r>
              <a:rPr kumimoji="1" lang="zh-CN" altLang="en-US" dirty="0">
                <a:solidFill>
                  <a:schemeClr val="bg1"/>
                </a:solidFill>
              </a:rPr>
              <a:t>是吞吐量有问题</a:t>
            </a:r>
          </a:p>
        </p:txBody>
      </p:sp>
      <p:sp>
        <p:nvSpPr>
          <p:cNvPr id="13" name="椭圆形标注 12">
            <a:extLst>
              <a:ext uri="{FF2B5EF4-FFF2-40B4-BE49-F238E27FC236}">
                <a16:creationId xmlns:a16="http://schemas.microsoft.com/office/drawing/2014/main" id="{CA1F4DF7-DAAC-77BE-E904-82658DEAB294}"/>
              </a:ext>
            </a:extLst>
          </p:cNvPr>
          <p:cNvSpPr/>
          <p:nvPr/>
        </p:nvSpPr>
        <p:spPr>
          <a:xfrm>
            <a:off x="582428" y="3647543"/>
            <a:ext cx="2725271" cy="863768"/>
          </a:xfrm>
          <a:prstGeom prst="wedgeEllipseCallout">
            <a:avLst>
              <a:gd name="adj1" fmla="val 55483"/>
              <a:gd name="adj2" fmla="val 6561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文本框 7">
            <a:extLst>
              <a:ext uri="{FF2B5EF4-FFF2-40B4-BE49-F238E27FC236}">
                <a16:creationId xmlns:a16="http://schemas.microsoft.com/office/drawing/2014/main" id="{05DDADCF-4906-0371-CDD9-29B13B6889B2}"/>
              </a:ext>
            </a:extLst>
          </p:cNvPr>
          <p:cNvSpPr txBox="1"/>
          <p:nvPr/>
        </p:nvSpPr>
        <p:spPr>
          <a:xfrm>
            <a:off x="953341" y="3786699"/>
            <a:ext cx="2031325"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chemeClr val="bg1"/>
                </a:solidFill>
              </a:rPr>
              <a:t>好的，你为什么会</a:t>
            </a:r>
            <a:endParaRPr kumimoji="1" lang="en-US" altLang="zh-CN" dirty="0">
              <a:solidFill>
                <a:schemeClr val="bg1"/>
              </a:solidFill>
            </a:endParaRPr>
          </a:p>
          <a:p>
            <a:r>
              <a:rPr kumimoji="1" lang="zh-CN" altLang="en-US" dirty="0">
                <a:solidFill>
                  <a:schemeClr val="bg1"/>
                </a:solidFill>
              </a:rPr>
              <a:t>感觉电梯慢呢？</a:t>
            </a:r>
          </a:p>
        </p:txBody>
      </p:sp>
    </p:spTree>
    <p:extLst>
      <p:ext uri="{BB962C8B-B14F-4D97-AF65-F5344CB8AC3E}">
        <p14:creationId xmlns:p14="http://schemas.microsoft.com/office/powerpoint/2010/main" val="126533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B9BEA-C3DA-9F56-94D7-A176D7DAFFF4}"/>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9768EA30-9FC4-1564-CD2F-456D2A469A71}"/>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82297E8A-6770-B9DA-D57A-BA3D5C8F94B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22414A22-D561-69A0-77CD-7A5AEFF140CB}"/>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维护术语表</a:t>
            </a:r>
          </a:p>
        </p:txBody>
      </p:sp>
      <p:sp>
        <p:nvSpPr>
          <p:cNvPr id="5" name="日期占位符 4">
            <a:extLst>
              <a:ext uri="{FF2B5EF4-FFF2-40B4-BE49-F238E27FC236}">
                <a16:creationId xmlns:a16="http://schemas.microsoft.com/office/drawing/2014/main" id="{0EC1B7AE-538C-E87B-14E0-31B44C6F0CEC}"/>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3C58DDA0-0AE3-E2E8-0E9C-01950EDF4E76}"/>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8BFBD788-49DD-E93C-7E60-7132484359A2}"/>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469BE944-41A8-3AE0-C4D9-310D860EAC68}"/>
              </a:ext>
            </a:extLst>
          </p:cNvPr>
          <p:cNvPicPr>
            <a:picLocks noChangeAspect="1"/>
          </p:cNvPicPr>
          <p:nvPr/>
        </p:nvPicPr>
        <p:blipFill>
          <a:blip r:embed="rId3"/>
          <a:stretch>
            <a:fillRect/>
          </a:stretch>
        </p:blipFill>
        <p:spPr>
          <a:xfrm>
            <a:off x="11353800" y="0"/>
            <a:ext cx="838199" cy="818771"/>
          </a:xfrm>
          <a:prstGeom prst="rect">
            <a:avLst/>
          </a:prstGeom>
        </p:spPr>
      </p:pic>
      <p:sp>
        <p:nvSpPr>
          <p:cNvPr id="33" name="文本框 32">
            <a:extLst>
              <a:ext uri="{FF2B5EF4-FFF2-40B4-BE49-F238E27FC236}">
                <a16:creationId xmlns:a16="http://schemas.microsoft.com/office/drawing/2014/main" id="{DFE119BB-7D5A-7274-8B21-9E2D39D8E718}"/>
              </a:ext>
            </a:extLst>
          </p:cNvPr>
          <p:cNvSpPr txBox="1"/>
          <p:nvPr/>
        </p:nvSpPr>
        <p:spPr>
          <a:xfrm>
            <a:off x="641636" y="1156363"/>
            <a:ext cx="10712164" cy="2243050"/>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经验表明很大一部分需求沟通错误是由术语表达存在歧义造成的。</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确定术语表 </a:t>
            </a:r>
          </a:p>
          <a:p>
            <a:pPr marL="800100" lvl="1" indent="-342900">
              <a:lnSpc>
                <a:spcPct val="150000"/>
              </a:lnSpc>
              <a:buFont typeface="Arial" panose="020B0604020202020204" pitchFamily="34" charset="0"/>
              <a:buChar char="•"/>
            </a:pPr>
            <a:r>
              <a:rPr lang="zh-CN" altLang="en-US" sz="2400" dirty="0">
                <a:solidFill>
                  <a:srgbClr val="000000"/>
                </a:solidFill>
                <a:effectLst/>
                <a:latin typeface="+mn-ea"/>
              </a:rPr>
              <a:t>问这样的问题“</a:t>
            </a:r>
            <a:r>
              <a:rPr lang="en-US" altLang="zh-CN" sz="2400" dirty="0">
                <a:solidFill>
                  <a:srgbClr val="000000"/>
                </a:solidFill>
                <a:effectLst/>
                <a:latin typeface="+mn-ea"/>
              </a:rPr>
              <a:t>X</a:t>
            </a:r>
            <a:r>
              <a:rPr lang="zh-CN" altLang="en-US" sz="2400" dirty="0">
                <a:solidFill>
                  <a:srgbClr val="000000"/>
                </a:solidFill>
                <a:effectLst/>
                <a:latin typeface="+mn-ea"/>
              </a:rPr>
              <a:t>的含义是？”</a:t>
            </a:r>
          </a:p>
          <a:p>
            <a:pPr marL="800100" lvl="1" indent="-342900">
              <a:lnSpc>
                <a:spcPct val="150000"/>
              </a:lnSpc>
              <a:buFont typeface="Arial" panose="020B0604020202020204" pitchFamily="34" charset="0"/>
              <a:buChar char="•"/>
            </a:pPr>
            <a:r>
              <a:rPr lang="zh-CN" altLang="en-US" sz="2400" dirty="0">
                <a:solidFill>
                  <a:srgbClr val="000000"/>
                </a:solidFill>
                <a:effectLst/>
                <a:latin typeface="+mn-ea"/>
              </a:rPr>
              <a:t>记录所有取得共识的术语定义</a:t>
            </a:r>
          </a:p>
        </p:txBody>
      </p:sp>
      <p:pic>
        <p:nvPicPr>
          <p:cNvPr id="16" name="图片 15" descr="图片包含 户外, 标志&#10;&#10;描述已自动生成">
            <a:extLst>
              <a:ext uri="{FF2B5EF4-FFF2-40B4-BE49-F238E27FC236}">
                <a16:creationId xmlns:a16="http://schemas.microsoft.com/office/drawing/2014/main" id="{B0574E02-4F47-9271-AF1A-913D4800EBE8}"/>
              </a:ext>
            </a:extLst>
          </p:cNvPr>
          <p:cNvPicPr>
            <a:picLocks noChangeAspect="1"/>
          </p:cNvPicPr>
          <p:nvPr/>
        </p:nvPicPr>
        <p:blipFill>
          <a:blip r:embed="rId4"/>
          <a:stretch>
            <a:fillRect/>
          </a:stretch>
        </p:blipFill>
        <p:spPr>
          <a:xfrm>
            <a:off x="2111518" y="3841541"/>
            <a:ext cx="7772400" cy="1223739"/>
          </a:xfrm>
          <a:prstGeom prst="rect">
            <a:avLst/>
          </a:prstGeom>
        </p:spPr>
      </p:pic>
    </p:spTree>
    <p:extLst>
      <p:ext uri="{BB962C8B-B14F-4D97-AF65-F5344CB8AC3E}">
        <p14:creationId xmlns:p14="http://schemas.microsoft.com/office/powerpoint/2010/main" val="40169681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15474-AB28-D904-EDBD-E5EA3E2A44E9}"/>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EE5CD22F-E760-8E3D-4D6A-45D01A410C73}"/>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BD4F6395-6347-DDA4-4A56-B62C2203CB76}"/>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D27E6713-564E-95CA-7278-8D0FA433180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采用合适的需求获取技术</a:t>
            </a:r>
          </a:p>
        </p:txBody>
      </p:sp>
      <p:sp>
        <p:nvSpPr>
          <p:cNvPr id="5" name="日期占位符 4">
            <a:extLst>
              <a:ext uri="{FF2B5EF4-FFF2-40B4-BE49-F238E27FC236}">
                <a16:creationId xmlns:a16="http://schemas.microsoft.com/office/drawing/2014/main" id="{60109E4B-FEAE-25D3-33E9-D59BCAEDD705}"/>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2024/9/26</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750EB370-D19F-736E-780D-9E2C77A3AA36}"/>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7F81229E-70F7-B51D-81D9-F3E6C1C52AF2}"/>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4C7BE843-956A-3248-46BF-9A7F65E14290}"/>
              </a:ext>
            </a:extLst>
          </p:cNvPr>
          <p:cNvPicPr>
            <a:picLocks noChangeAspect="1"/>
          </p:cNvPicPr>
          <p:nvPr/>
        </p:nvPicPr>
        <p:blipFill>
          <a:blip r:embed="rId3"/>
          <a:stretch>
            <a:fillRect/>
          </a:stretch>
        </p:blipFill>
        <p:spPr>
          <a:xfrm>
            <a:off x="11353800" y="0"/>
            <a:ext cx="838199" cy="818771"/>
          </a:xfrm>
          <a:prstGeom prst="rect">
            <a:avLst/>
          </a:prstGeom>
        </p:spPr>
      </p:pic>
      <p:sp>
        <p:nvSpPr>
          <p:cNvPr id="33" name="文本框 32">
            <a:extLst>
              <a:ext uri="{FF2B5EF4-FFF2-40B4-BE49-F238E27FC236}">
                <a16:creationId xmlns:a16="http://schemas.microsoft.com/office/drawing/2014/main" id="{EEBF70F8-E721-F8F8-1661-251FCCCB11B6}"/>
              </a:ext>
            </a:extLst>
          </p:cNvPr>
          <p:cNvSpPr txBox="1"/>
          <p:nvPr/>
        </p:nvSpPr>
        <p:spPr>
          <a:xfrm>
            <a:off x="641636" y="1428466"/>
            <a:ext cx="10712164" cy="2243050"/>
          </a:xfrm>
          <a:prstGeom prst="rect">
            <a:avLst/>
          </a:prstGeom>
          <a:noFill/>
          <a:effectLst/>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n-ea"/>
              </a:rPr>
              <a:t>只采用一种获取技术是不够的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获取技术的选择与项目参与人相关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与待理解的需求相关 </a:t>
            </a: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与具体应用领域相关</a:t>
            </a:r>
          </a:p>
        </p:txBody>
      </p:sp>
      <p:pic>
        <p:nvPicPr>
          <p:cNvPr id="10" name="图片 9" descr="卡通画&#10;&#10;中度可信度描述已自动生成">
            <a:extLst>
              <a:ext uri="{FF2B5EF4-FFF2-40B4-BE49-F238E27FC236}">
                <a16:creationId xmlns:a16="http://schemas.microsoft.com/office/drawing/2014/main" id="{5815CE37-FADB-6F4F-F646-730C2EF05E74}"/>
              </a:ext>
            </a:extLst>
          </p:cNvPr>
          <p:cNvPicPr>
            <a:picLocks noChangeAspect="1"/>
          </p:cNvPicPr>
          <p:nvPr/>
        </p:nvPicPr>
        <p:blipFill>
          <a:blip r:embed="rId4"/>
          <a:stretch>
            <a:fillRect/>
          </a:stretch>
        </p:blipFill>
        <p:spPr>
          <a:xfrm>
            <a:off x="6775076" y="1428468"/>
            <a:ext cx="4343400" cy="2908300"/>
          </a:xfrm>
          <a:prstGeom prst="rect">
            <a:avLst/>
          </a:prstGeom>
        </p:spPr>
      </p:pic>
    </p:spTree>
    <p:extLst>
      <p:ext uri="{BB962C8B-B14F-4D97-AF65-F5344CB8AC3E}">
        <p14:creationId xmlns:p14="http://schemas.microsoft.com/office/powerpoint/2010/main" val="647619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5602A-3DD8-07DF-D4FF-F91D0C82276C}"/>
            </a:ext>
          </a:extLst>
        </p:cNvPr>
        <p:cNvGrpSpPr/>
        <p:nvPr/>
      </p:nvGrpSpPr>
      <p:grpSpPr>
        <a:xfrm>
          <a:off x="0" y="0"/>
          <a:ext cx="0" cy="0"/>
          <a:chOff x="0" y="0"/>
          <a:chExt cx="0" cy="0"/>
        </a:xfrm>
      </p:grpSpPr>
      <p:sp>
        <p:nvSpPr>
          <p:cNvPr id="23" name="椭圆 22">
            <a:extLst>
              <a:ext uri="{FF2B5EF4-FFF2-40B4-BE49-F238E27FC236}">
                <a16:creationId xmlns:a16="http://schemas.microsoft.com/office/drawing/2014/main" id="{EA760DF1-607B-2644-396A-856C543FCC6A}"/>
              </a:ext>
            </a:extLst>
          </p:cNvPr>
          <p:cNvSpPr/>
          <p:nvPr/>
        </p:nvSpPr>
        <p:spPr>
          <a:xfrm>
            <a:off x="1175735" y="2388598"/>
            <a:ext cx="6416233" cy="29718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27DCD67C-CC7F-E1C3-4A86-132CF376322D}"/>
              </a:ext>
            </a:extLst>
          </p:cNvPr>
          <p:cNvSpPr/>
          <p:nvPr/>
        </p:nvSpPr>
        <p:spPr>
          <a:xfrm>
            <a:off x="4575606" y="2388600"/>
            <a:ext cx="6553875" cy="29718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13BB8889-ED8C-DC54-1265-8A1827F1CF06}"/>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275AE00-3342-2B57-B6C0-14A712570E91}"/>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C59AB4C0-AB14-C11B-F800-8BC79678DA9C}"/>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然而，系统边界也可能发生迁移</a:t>
            </a:r>
            <a:r>
              <a:rPr kumimoji="1" lang="en-US" altLang="zh-CN" sz="4000" dirty="0">
                <a:latin typeface="Microsoft YaHei" panose="020B0503020204020204" pitchFamily="34" charset="-122"/>
                <a:ea typeface="Microsoft YaHei" panose="020B0503020204020204" pitchFamily="34" charset="-122"/>
              </a:rPr>
              <a:t>……</a:t>
            </a:r>
            <a:endParaRPr kumimoji="1" lang="zh-CN" altLang="en-US" sz="4000" dirty="0">
              <a:latin typeface="Microsoft YaHei" panose="020B0503020204020204" pitchFamily="34" charset="-122"/>
              <a:ea typeface="Microsoft YaHei" panose="020B0503020204020204" pitchFamily="34" charset="-122"/>
            </a:endParaRPr>
          </a:p>
        </p:txBody>
      </p:sp>
      <p:sp>
        <p:nvSpPr>
          <p:cNvPr id="5" name="日期占位符 4">
            <a:extLst>
              <a:ext uri="{FF2B5EF4-FFF2-40B4-BE49-F238E27FC236}">
                <a16:creationId xmlns:a16="http://schemas.microsoft.com/office/drawing/2014/main" id="{89352D53-5336-CB90-3915-37F635EB9807}"/>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A3843D00-0F2E-C6F4-CBA4-F6662367B069}"/>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52E6E6D6-3AA4-9E60-F176-F6C1D26AE203}"/>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CEAFE931-C9F9-E3D6-75B5-0B6244402CE7}"/>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2A2DC9C9-8925-A2AB-99A9-F1093B0BFE2D}"/>
              </a:ext>
            </a:extLst>
          </p:cNvPr>
          <p:cNvSpPr txBox="1"/>
          <p:nvPr/>
        </p:nvSpPr>
        <p:spPr>
          <a:xfrm>
            <a:off x="641636" y="992253"/>
            <a:ext cx="10712164" cy="581057"/>
          </a:xfrm>
          <a:prstGeom prst="rect">
            <a:avLst/>
          </a:prstGeom>
          <a:noFill/>
        </p:spPr>
        <p:txBody>
          <a:bodyPr wrap="square" rtlCol="0">
            <a:spAutoFit/>
          </a:bodyPr>
          <a:lstStyle/>
          <a:p>
            <a:pPr algn="ctr">
              <a:lnSpc>
                <a:spcPct val="150000"/>
              </a:lnSpc>
              <a:buClr>
                <a:srgbClr val="C00000"/>
              </a:buClr>
            </a:pPr>
            <a:r>
              <a:rPr lang="zh-CN" altLang="en-US" sz="2400" dirty="0">
                <a:solidFill>
                  <a:srgbClr val="000000"/>
                </a:solidFill>
                <a:effectLst/>
                <a:latin typeface="+mn-ea"/>
              </a:rPr>
              <a:t>电梯控制系统</a:t>
            </a:r>
          </a:p>
        </p:txBody>
      </p:sp>
      <p:sp>
        <p:nvSpPr>
          <p:cNvPr id="11" name="文本框 10">
            <a:extLst>
              <a:ext uri="{FF2B5EF4-FFF2-40B4-BE49-F238E27FC236}">
                <a16:creationId xmlns:a16="http://schemas.microsoft.com/office/drawing/2014/main" id="{E21C4270-9373-026C-9850-A8CD27AC07A1}"/>
              </a:ext>
            </a:extLst>
          </p:cNvPr>
          <p:cNvSpPr txBox="1"/>
          <p:nvPr/>
        </p:nvSpPr>
        <p:spPr>
          <a:xfrm>
            <a:off x="5450170" y="2887696"/>
            <a:ext cx="1569660" cy="369332"/>
          </a:xfrm>
          <a:prstGeom prst="rect">
            <a:avLst/>
          </a:prstGeom>
          <a:noFill/>
        </p:spPr>
        <p:txBody>
          <a:bodyPr wrap="none" rtlCol="0">
            <a:spAutoFit/>
          </a:bodyPr>
          <a:lstStyle/>
          <a:p>
            <a:pPr algn="ctr"/>
            <a:r>
              <a:rPr kumimoji="1" lang="zh-CN" altLang="en-US" dirty="0"/>
              <a:t>电梯外呼按钮</a:t>
            </a:r>
          </a:p>
        </p:txBody>
      </p:sp>
      <p:sp>
        <p:nvSpPr>
          <p:cNvPr id="12" name="文本框 11">
            <a:extLst>
              <a:ext uri="{FF2B5EF4-FFF2-40B4-BE49-F238E27FC236}">
                <a16:creationId xmlns:a16="http://schemas.microsoft.com/office/drawing/2014/main" id="{9304280F-CDBE-2C5E-25B6-8BC3F305449E}"/>
              </a:ext>
            </a:extLst>
          </p:cNvPr>
          <p:cNvSpPr txBox="1"/>
          <p:nvPr/>
        </p:nvSpPr>
        <p:spPr>
          <a:xfrm>
            <a:off x="4671824" y="3425645"/>
            <a:ext cx="2262158" cy="369332"/>
          </a:xfrm>
          <a:prstGeom prst="rect">
            <a:avLst/>
          </a:prstGeom>
          <a:noFill/>
        </p:spPr>
        <p:txBody>
          <a:bodyPr wrap="none" rtlCol="0">
            <a:spAutoFit/>
          </a:bodyPr>
          <a:lstStyle/>
          <a:p>
            <a:pPr algn="ctr"/>
            <a:r>
              <a:rPr kumimoji="1" lang="zh-CN" altLang="en-US" dirty="0"/>
              <a:t>电梯内楼层呼叫按钮</a:t>
            </a:r>
          </a:p>
        </p:txBody>
      </p:sp>
      <p:sp>
        <p:nvSpPr>
          <p:cNvPr id="14" name="文本框 13">
            <a:extLst>
              <a:ext uri="{FF2B5EF4-FFF2-40B4-BE49-F238E27FC236}">
                <a16:creationId xmlns:a16="http://schemas.microsoft.com/office/drawing/2014/main" id="{D3C2AEEB-AF71-6916-02E4-21FA9E1FFD8B}"/>
              </a:ext>
            </a:extLst>
          </p:cNvPr>
          <p:cNvSpPr txBox="1"/>
          <p:nvPr/>
        </p:nvSpPr>
        <p:spPr>
          <a:xfrm>
            <a:off x="6308544" y="3793190"/>
            <a:ext cx="1338828" cy="369332"/>
          </a:xfrm>
          <a:prstGeom prst="rect">
            <a:avLst/>
          </a:prstGeom>
          <a:noFill/>
        </p:spPr>
        <p:txBody>
          <a:bodyPr wrap="none" rtlCol="0">
            <a:spAutoFit/>
          </a:bodyPr>
          <a:lstStyle/>
          <a:p>
            <a:pPr algn="ctr"/>
            <a:r>
              <a:rPr kumimoji="1" lang="zh-CN" altLang="en-US" dirty="0"/>
              <a:t>按钮指示灯</a:t>
            </a:r>
          </a:p>
        </p:txBody>
      </p:sp>
      <p:sp>
        <p:nvSpPr>
          <p:cNvPr id="16" name="文本框 15">
            <a:extLst>
              <a:ext uri="{FF2B5EF4-FFF2-40B4-BE49-F238E27FC236}">
                <a16:creationId xmlns:a16="http://schemas.microsoft.com/office/drawing/2014/main" id="{FA76C05E-3807-6555-8DE3-DA1367ACE5CE}"/>
              </a:ext>
            </a:extLst>
          </p:cNvPr>
          <p:cNvSpPr txBox="1"/>
          <p:nvPr/>
        </p:nvSpPr>
        <p:spPr>
          <a:xfrm>
            <a:off x="4840243" y="4110788"/>
            <a:ext cx="1800493" cy="369332"/>
          </a:xfrm>
          <a:prstGeom prst="rect">
            <a:avLst/>
          </a:prstGeom>
          <a:noFill/>
        </p:spPr>
        <p:txBody>
          <a:bodyPr wrap="none" rtlCol="0">
            <a:spAutoFit/>
          </a:bodyPr>
          <a:lstStyle/>
          <a:p>
            <a:pPr algn="ctr"/>
            <a:r>
              <a:rPr kumimoji="1" lang="zh-CN" altLang="en-US" dirty="0"/>
              <a:t>当前楼层指示灯</a:t>
            </a:r>
          </a:p>
        </p:txBody>
      </p:sp>
      <p:sp>
        <p:nvSpPr>
          <p:cNvPr id="17" name="文本框 10">
            <a:extLst>
              <a:ext uri="{FF2B5EF4-FFF2-40B4-BE49-F238E27FC236}">
                <a16:creationId xmlns:a16="http://schemas.microsoft.com/office/drawing/2014/main" id="{7135EC02-9AFA-F672-4291-4E11E9D11BC5}"/>
              </a:ext>
            </a:extLst>
          </p:cNvPr>
          <p:cNvSpPr txBox="1"/>
          <p:nvPr/>
        </p:nvSpPr>
        <p:spPr>
          <a:xfrm>
            <a:off x="2770247" y="2622979"/>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乘客等待</a:t>
            </a:r>
          </a:p>
        </p:txBody>
      </p:sp>
      <p:sp>
        <p:nvSpPr>
          <p:cNvPr id="18" name="文本框 10">
            <a:extLst>
              <a:ext uri="{FF2B5EF4-FFF2-40B4-BE49-F238E27FC236}">
                <a16:creationId xmlns:a16="http://schemas.microsoft.com/office/drawing/2014/main" id="{F21722AF-3FEB-E2BA-EF99-5D6F20545D17}"/>
              </a:ext>
            </a:extLst>
          </p:cNvPr>
          <p:cNvSpPr txBox="1"/>
          <p:nvPr/>
        </p:nvSpPr>
        <p:spPr>
          <a:xfrm>
            <a:off x="1777669" y="3080543"/>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乘客在电梯内</a:t>
            </a:r>
          </a:p>
        </p:txBody>
      </p:sp>
      <p:sp>
        <p:nvSpPr>
          <p:cNvPr id="19" name="文本框 10">
            <a:extLst>
              <a:ext uri="{FF2B5EF4-FFF2-40B4-BE49-F238E27FC236}">
                <a16:creationId xmlns:a16="http://schemas.microsoft.com/office/drawing/2014/main" id="{799A34E2-42A1-89AD-DE9A-C055337EEF78}"/>
              </a:ext>
            </a:extLst>
          </p:cNvPr>
          <p:cNvSpPr txBox="1"/>
          <p:nvPr/>
        </p:nvSpPr>
        <p:spPr>
          <a:xfrm>
            <a:off x="2109838" y="3618840"/>
            <a:ext cx="180049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乘客要去某层楼</a:t>
            </a:r>
          </a:p>
        </p:txBody>
      </p:sp>
      <p:sp>
        <p:nvSpPr>
          <p:cNvPr id="20" name="文本框 10">
            <a:extLst>
              <a:ext uri="{FF2B5EF4-FFF2-40B4-BE49-F238E27FC236}">
                <a16:creationId xmlns:a16="http://schemas.microsoft.com/office/drawing/2014/main" id="{FF47590A-A6D3-692C-AC88-B009CBF1B113}"/>
              </a:ext>
            </a:extLst>
          </p:cNvPr>
          <p:cNvSpPr txBox="1"/>
          <p:nvPr/>
        </p:nvSpPr>
        <p:spPr>
          <a:xfrm>
            <a:off x="2654831" y="4208069"/>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安全守则</a:t>
            </a:r>
          </a:p>
        </p:txBody>
      </p:sp>
      <p:sp>
        <p:nvSpPr>
          <p:cNvPr id="21" name="文本框 10">
            <a:extLst>
              <a:ext uri="{FF2B5EF4-FFF2-40B4-BE49-F238E27FC236}">
                <a16:creationId xmlns:a16="http://schemas.microsoft.com/office/drawing/2014/main" id="{AB1BE9D9-FA97-7EE1-24CF-F5B2C9BC7CC6}"/>
              </a:ext>
            </a:extLst>
          </p:cNvPr>
          <p:cNvSpPr txBox="1"/>
          <p:nvPr/>
        </p:nvSpPr>
        <p:spPr>
          <a:xfrm>
            <a:off x="1569920" y="4076404"/>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电梯马达</a:t>
            </a:r>
          </a:p>
        </p:txBody>
      </p:sp>
      <p:sp>
        <p:nvSpPr>
          <p:cNvPr id="24" name="文本框 10">
            <a:extLst>
              <a:ext uri="{FF2B5EF4-FFF2-40B4-BE49-F238E27FC236}">
                <a16:creationId xmlns:a16="http://schemas.microsoft.com/office/drawing/2014/main" id="{D780FC7F-EAD3-20B5-8547-4C972889CCCE}"/>
              </a:ext>
            </a:extLst>
          </p:cNvPr>
          <p:cNvSpPr txBox="1"/>
          <p:nvPr/>
        </p:nvSpPr>
        <p:spPr>
          <a:xfrm>
            <a:off x="7509265" y="2711211"/>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调度算法</a:t>
            </a:r>
          </a:p>
        </p:txBody>
      </p:sp>
      <p:sp>
        <p:nvSpPr>
          <p:cNvPr id="30" name="椭圆 29">
            <a:extLst>
              <a:ext uri="{FF2B5EF4-FFF2-40B4-BE49-F238E27FC236}">
                <a16:creationId xmlns:a16="http://schemas.microsoft.com/office/drawing/2014/main" id="{BDB67066-1B3E-2629-8C40-4A228F950778}"/>
              </a:ext>
            </a:extLst>
          </p:cNvPr>
          <p:cNvSpPr/>
          <p:nvPr/>
        </p:nvSpPr>
        <p:spPr>
          <a:xfrm>
            <a:off x="1172817" y="2384802"/>
            <a:ext cx="6575915" cy="2971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830E97C0-9DEF-7434-0A6C-41955BF32C54}"/>
              </a:ext>
            </a:extLst>
          </p:cNvPr>
          <p:cNvSpPr txBox="1"/>
          <p:nvPr/>
        </p:nvSpPr>
        <p:spPr>
          <a:xfrm rot="20552353">
            <a:off x="1578615" y="1969006"/>
            <a:ext cx="1415772" cy="461665"/>
          </a:xfrm>
          <a:prstGeom prst="rect">
            <a:avLst/>
          </a:prstGeom>
          <a:noFill/>
        </p:spPr>
        <p:txBody>
          <a:bodyPr wrap="none" rtlCol="0">
            <a:spAutoFit/>
          </a:bodyPr>
          <a:lstStyle/>
          <a:p>
            <a:r>
              <a:rPr kumimoji="1" lang="zh-CN" altLang="en-US" sz="2400" b="1" dirty="0"/>
              <a:t>应用领域</a:t>
            </a:r>
          </a:p>
        </p:txBody>
      </p:sp>
      <p:sp>
        <p:nvSpPr>
          <p:cNvPr id="32" name="文本框 31">
            <a:extLst>
              <a:ext uri="{FF2B5EF4-FFF2-40B4-BE49-F238E27FC236}">
                <a16:creationId xmlns:a16="http://schemas.microsoft.com/office/drawing/2014/main" id="{D8ECB518-B254-F2FC-7A96-CA0F00D58F30}"/>
              </a:ext>
            </a:extLst>
          </p:cNvPr>
          <p:cNvSpPr txBox="1"/>
          <p:nvPr/>
        </p:nvSpPr>
        <p:spPr>
          <a:xfrm rot="713257">
            <a:off x="8642968" y="1863075"/>
            <a:ext cx="1415772" cy="461665"/>
          </a:xfrm>
          <a:prstGeom prst="rect">
            <a:avLst/>
          </a:prstGeom>
          <a:noFill/>
        </p:spPr>
        <p:txBody>
          <a:bodyPr wrap="none" rtlCol="0">
            <a:spAutoFit/>
          </a:bodyPr>
          <a:lstStyle/>
          <a:p>
            <a:r>
              <a:rPr kumimoji="1" lang="zh-CN" altLang="en-US" sz="2400" b="1" dirty="0"/>
              <a:t>机器领域</a:t>
            </a:r>
          </a:p>
        </p:txBody>
      </p:sp>
      <p:sp>
        <p:nvSpPr>
          <p:cNvPr id="10" name="文本框 9">
            <a:extLst>
              <a:ext uri="{FF2B5EF4-FFF2-40B4-BE49-F238E27FC236}">
                <a16:creationId xmlns:a16="http://schemas.microsoft.com/office/drawing/2014/main" id="{71F00C51-D45C-2FCF-9A7D-A39E3E0B96FA}"/>
              </a:ext>
            </a:extLst>
          </p:cNvPr>
          <p:cNvSpPr txBox="1"/>
          <p:nvPr/>
        </p:nvSpPr>
        <p:spPr>
          <a:xfrm>
            <a:off x="6008356" y="4451481"/>
            <a:ext cx="1107996" cy="369332"/>
          </a:xfrm>
          <a:prstGeom prst="rect">
            <a:avLst/>
          </a:prstGeom>
          <a:noFill/>
        </p:spPr>
        <p:txBody>
          <a:bodyPr wrap="none" rtlCol="0">
            <a:spAutoFit/>
          </a:bodyPr>
          <a:lstStyle/>
          <a:p>
            <a:pPr algn="ctr"/>
            <a:r>
              <a:rPr kumimoji="1" lang="zh-CN" altLang="en-US" dirty="0"/>
              <a:t>马达开关</a:t>
            </a:r>
          </a:p>
        </p:txBody>
      </p:sp>
      <p:sp>
        <p:nvSpPr>
          <p:cNvPr id="13" name="文本框 15">
            <a:extLst>
              <a:ext uri="{FF2B5EF4-FFF2-40B4-BE49-F238E27FC236}">
                <a16:creationId xmlns:a16="http://schemas.microsoft.com/office/drawing/2014/main" id="{FA76C05E-3807-6555-8DE3-DA1367ACE5CE}"/>
              </a:ext>
            </a:extLst>
          </p:cNvPr>
          <p:cNvSpPr txBox="1"/>
          <p:nvPr/>
        </p:nvSpPr>
        <p:spPr>
          <a:xfrm>
            <a:off x="5436412" y="4513686"/>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t>按钮</a:t>
            </a:r>
          </a:p>
        </p:txBody>
      </p:sp>
      <p:sp>
        <p:nvSpPr>
          <p:cNvPr id="36" name="圆角矩形 35">
            <a:extLst>
              <a:ext uri="{FF2B5EF4-FFF2-40B4-BE49-F238E27FC236}">
                <a16:creationId xmlns:a16="http://schemas.microsoft.com/office/drawing/2014/main" id="{86F1308F-EA39-93A4-9E77-72AF97865A13}"/>
              </a:ext>
            </a:extLst>
          </p:cNvPr>
          <p:cNvSpPr/>
          <p:nvPr/>
        </p:nvSpPr>
        <p:spPr>
          <a:xfrm>
            <a:off x="2760198" y="2632094"/>
            <a:ext cx="1140084" cy="35860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0" name="直线箭头连接符 39">
            <a:extLst>
              <a:ext uri="{FF2B5EF4-FFF2-40B4-BE49-F238E27FC236}">
                <a16:creationId xmlns:a16="http://schemas.microsoft.com/office/drawing/2014/main" id="{ED087FD4-BC1D-F93B-FD71-A507456DC4E9}"/>
              </a:ext>
            </a:extLst>
          </p:cNvPr>
          <p:cNvCxnSpPr/>
          <p:nvPr/>
        </p:nvCxnSpPr>
        <p:spPr>
          <a:xfrm>
            <a:off x="3905596" y="2811395"/>
            <a:ext cx="1489170" cy="538297"/>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3" name="圆角矩形 42">
            <a:extLst>
              <a:ext uri="{FF2B5EF4-FFF2-40B4-BE49-F238E27FC236}">
                <a16:creationId xmlns:a16="http://schemas.microsoft.com/office/drawing/2014/main" id="{86680BD9-FF4E-FF12-CCE6-BDD92CC8C98A}"/>
              </a:ext>
            </a:extLst>
          </p:cNvPr>
          <p:cNvSpPr/>
          <p:nvPr/>
        </p:nvSpPr>
        <p:spPr>
          <a:xfrm>
            <a:off x="1824419" y="3034678"/>
            <a:ext cx="1489170" cy="464681"/>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4" name="直线箭头连接符 43">
            <a:extLst>
              <a:ext uri="{FF2B5EF4-FFF2-40B4-BE49-F238E27FC236}">
                <a16:creationId xmlns:a16="http://schemas.microsoft.com/office/drawing/2014/main" id="{B8E4E7BF-0A89-C2A7-4DF0-404C1765D561}"/>
              </a:ext>
            </a:extLst>
          </p:cNvPr>
          <p:cNvCxnSpPr>
            <a:cxnSpLocks/>
            <a:stCxn id="43" idx="3"/>
          </p:cNvCxnSpPr>
          <p:nvPr/>
        </p:nvCxnSpPr>
        <p:spPr>
          <a:xfrm>
            <a:off x="3313589" y="3267019"/>
            <a:ext cx="1636720" cy="580607"/>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9" name="文本框 48">
            <a:extLst>
              <a:ext uri="{FF2B5EF4-FFF2-40B4-BE49-F238E27FC236}">
                <a16:creationId xmlns:a16="http://schemas.microsoft.com/office/drawing/2014/main" id="{9DDA9592-378B-3DED-4B06-A79F36B3AC65}"/>
              </a:ext>
            </a:extLst>
          </p:cNvPr>
          <p:cNvSpPr txBox="1"/>
          <p:nvPr/>
        </p:nvSpPr>
        <p:spPr>
          <a:xfrm>
            <a:off x="693067" y="5332383"/>
            <a:ext cx="10094843" cy="959686"/>
          </a:xfrm>
          <a:prstGeom prst="rect">
            <a:avLst/>
          </a:prstGeom>
          <a:noFill/>
        </p:spPr>
        <p:txBody>
          <a:bodyPr wrap="square" rtlCol="0">
            <a:spAutoFit/>
          </a:bodyPr>
          <a:lstStyle/>
          <a:p>
            <a:pPr>
              <a:lnSpc>
                <a:spcPct val="150000"/>
              </a:lnSpc>
            </a:pPr>
            <a:r>
              <a:rPr kumimoji="1" lang="zh-CN" altLang="en-US" sz="2000" dirty="0"/>
              <a:t>迁移边界的方法：</a:t>
            </a:r>
            <a:endParaRPr kumimoji="1" lang="en-US" altLang="zh-CN" sz="2000" dirty="0"/>
          </a:p>
          <a:p>
            <a:pPr>
              <a:lnSpc>
                <a:spcPct val="150000"/>
              </a:lnSpc>
            </a:pPr>
            <a:r>
              <a:rPr kumimoji="1" lang="zh-CN" altLang="en-US" sz="2000" dirty="0"/>
              <a:t>增加传感器、监视器等，改变问题的性质</a:t>
            </a:r>
          </a:p>
        </p:txBody>
      </p:sp>
    </p:spTree>
    <p:extLst>
      <p:ext uri="{BB962C8B-B14F-4D97-AF65-F5344CB8AC3E}">
        <p14:creationId xmlns:p14="http://schemas.microsoft.com/office/powerpoint/2010/main" val="343118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3" grpId="0" animBg="1"/>
      <p:bldP spid="4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EE38-E2F6-3D75-E231-AFE64B96D97B}"/>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4EDE9A7-D56B-0820-0C11-686AEE9AB4A5}"/>
              </a:ext>
            </a:extLst>
          </p:cNvPr>
          <p:cNvSpPr/>
          <p:nvPr/>
        </p:nvSpPr>
        <p:spPr>
          <a:xfrm>
            <a:off x="0" y="2530136"/>
            <a:ext cx="12192000" cy="979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309F2A08-F924-ECFF-8996-0053256F544B}"/>
              </a:ext>
            </a:extLst>
          </p:cNvPr>
          <p:cNvSpPr>
            <a:spLocks noGrp="1"/>
          </p:cNvSpPr>
          <p:nvPr>
            <p:ph type="ctrTitle"/>
          </p:nvPr>
        </p:nvSpPr>
        <p:spPr/>
        <p:txBody>
          <a:bodyPr>
            <a:normAutofit/>
          </a:bodyPr>
          <a:lstStyle/>
          <a:p>
            <a:r>
              <a:rPr kumimoji="1" lang="zh-CN" altLang="en-US" sz="4000" dirty="0">
                <a:latin typeface="+mn-ea"/>
                <a:ea typeface="+mn-ea"/>
              </a:rPr>
              <a:t>需求工程师</a:t>
            </a:r>
          </a:p>
        </p:txBody>
      </p:sp>
      <p:sp>
        <p:nvSpPr>
          <p:cNvPr id="3" name="副标题 2">
            <a:extLst>
              <a:ext uri="{FF2B5EF4-FFF2-40B4-BE49-F238E27FC236}">
                <a16:creationId xmlns:a16="http://schemas.microsoft.com/office/drawing/2014/main" id="{049EA66A-26EE-019B-BA24-68124FA7D33B}"/>
              </a:ext>
            </a:extLst>
          </p:cNvPr>
          <p:cNvSpPr>
            <a:spLocks noGrp="1"/>
          </p:cNvSpPr>
          <p:nvPr>
            <p:ph type="subTitle" idx="1"/>
          </p:nvPr>
        </p:nvSpPr>
        <p:spPr>
          <a:xfrm>
            <a:off x="3810000" y="3720317"/>
            <a:ext cx="4572000" cy="1655762"/>
          </a:xfrm>
        </p:spPr>
        <p:txBody>
          <a:bodyPr>
            <a:normAutofit/>
          </a:bodyPr>
          <a:lstStyle/>
          <a:p>
            <a:pPr marL="342900" indent="-342900" algn="l">
              <a:lnSpc>
                <a:spcPct val="100000"/>
              </a:lnSpc>
              <a:buClr>
                <a:srgbClr val="C00000"/>
              </a:buClr>
              <a:buFont typeface="Wingdings" pitchFamily="2" charset="2"/>
              <a:buChar char="n"/>
            </a:pPr>
            <a:r>
              <a:rPr kumimoji="1" lang="zh-CN" altLang="en-US" sz="2000" dirty="0"/>
              <a:t>需求工程师</a:t>
            </a:r>
            <a:endParaRPr kumimoji="1" lang="en-US" altLang="zh-CN" sz="2000" dirty="0"/>
          </a:p>
        </p:txBody>
      </p:sp>
      <p:cxnSp>
        <p:nvCxnSpPr>
          <p:cNvPr id="8" name="直线连接符 7">
            <a:extLst>
              <a:ext uri="{FF2B5EF4-FFF2-40B4-BE49-F238E27FC236}">
                <a16:creationId xmlns:a16="http://schemas.microsoft.com/office/drawing/2014/main" id="{D57AE225-0BF8-7C84-CE80-32220539D646}"/>
              </a:ext>
            </a:extLst>
          </p:cNvPr>
          <p:cNvCxnSpPr/>
          <p:nvPr/>
        </p:nvCxnSpPr>
        <p:spPr>
          <a:xfrm>
            <a:off x="3509818" y="3509963"/>
            <a:ext cx="52000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7" name="图形 6" descr="徽章 3 纯色填充">
            <a:extLst>
              <a:ext uri="{FF2B5EF4-FFF2-40B4-BE49-F238E27FC236}">
                <a16:creationId xmlns:a16="http://schemas.microsoft.com/office/drawing/2014/main" id="{94862D39-8C7D-E311-C782-914E6E751E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9211" y="2834290"/>
            <a:ext cx="704040" cy="704040"/>
          </a:xfrm>
          <a:prstGeom prst="rect">
            <a:avLst/>
          </a:prstGeom>
        </p:spPr>
      </p:pic>
    </p:spTree>
    <p:extLst>
      <p:ext uri="{BB962C8B-B14F-4D97-AF65-F5344CB8AC3E}">
        <p14:creationId xmlns:p14="http://schemas.microsoft.com/office/powerpoint/2010/main" val="33512053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D696D-D3F9-263E-D782-02A13B3FCD4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708D8416-F6EA-8526-4F39-EF15C0FA8705}"/>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9F88587E-3F8E-CDC9-8B78-1B4558CDCEFD}"/>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BD8E4D3A-D1AA-580F-2E38-FA67D56BB09F}"/>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当代的需求工程师</a:t>
            </a:r>
          </a:p>
        </p:txBody>
      </p:sp>
      <p:sp>
        <p:nvSpPr>
          <p:cNvPr id="5" name="日期占位符 4">
            <a:extLst>
              <a:ext uri="{FF2B5EF4-FFF2-40B4-BE49-F238E27FC236}">
                <a16:creationId xmlns:a16="http://schemas.microsoft.com/office/drawing/2014/main" id="{496EEF31-8929-4D28-8DB3-4CBDF9712EF8}"/>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B944FCAA-DEB1-13EE-D1DD-867E84FFC3F3}"/>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C1045F0F-0F1D-F692-505E-11F673333A05}"/>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AC6EF980-DC14-3707-8025-25541713655A}"/>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2019B955-3F3C-71E6-5D34-BA299AA5FD0A}"/>
              </a:ext>
            </a:extLst>
          </p:cNvPr>
          <p:cNvSpPr txBox="1"/>
          <p:nvPr/>
        </p:nvSpPr>
        <p:spPr>
          <a:xfrm>
            <a:off x="641636" y="1185950"/>
            <a:ext cx="5908251" cy="3362715"/>
          </a:xfrm>
          <a:prstGeom prst="rect">
            <a:avLst/>
          </a:prstGeom>
          <a:noFill/>
        </p:spPr>
        <p:txBody>
          <a:bodyPr wrap="square">
            <a:spAutoFit/>
          </a:bodyPr>
          <a:lstStyle/>
          <a:p>
            <a:pPr>
              <a:lnSpc>
                <a:spcPct val="150000"/>
              </a:lnSpc>
            </a:pPr>
            <a:r>
              <a:rPr lang="en-US" altLang="zh-CN" sz="2400" dirty="0">
                <a:solidFill>
                  <a:srgbClr val="000000"/>
                </a:solidFill>
                <a:effectLst/>
                <a:latin typeface="Microsoft YaHei" panose="020B0503020204020204" pitchFamily="34" charset="-122"/>
                <a:ea typeface="Microsoft YaHei" panose="020B0503020204020204" pitchFamily="34" charset="-122"/>
              </a:rPr>
              <a:t>1. </a:t>
            </a:r>
            <a:r>
              <a:rPr lang="zh-CN" altLang="en-US" sz="2400" dirty="0">
                <a:solidFill>
                  <a:srgbClr val="000000"/>
                </a:solidFill>
                <a:effectLst/>
                <a:latin typeface="Microsoft YaHei" panose="020B0503020204020204" pitchFamily="34" charset="-122"/>
                <a:ea typeface="Microsoft YaHei" panose="020B0503020204020204" pitchFamily="34" charset="-122"/>
              </a:rPr>
              <a:t>分析问题和解决问题的能力</a:t>
            </a:r>
          </a:p>
          <a:p>
            <a:pPr>
              <a:lnSpc>
                <a:spcPct val="150000"/>
              </a:lnSpc>
            </a:pPr>
            <a:r>
              <a:rPr lang="en-US" altLang="zh-CN" sz="2400" dirty="0">
                <a:solidFill>
                  <a:srgbClr val="000000"/>
                </a:solidFill>
                <a:effectLst/>
                <a:latin typeface="Microsoft YaHei" panose="020B0503020204020204" pitchFamily="34" charset="-122"/>
                <a:ea typeface="Microsoft YaHei" panose="020B0503020204020204" pitchFamily="34" charset="-122"/>
              </a:rPr>
              <a:t>2. </a:t>
            </a:r>
            <a:r>
              <a:rPr lang="zh-CN" altLang="en-US" sz="2400" dirty="0">
                <a:solidFill>
                  <a:srgbClr val="000000"/>
                </a:solidFill>
                <a:effectLst/>
                <a:latin typeface="Microsoft YaHei" panose="020B0503020204020204" pitchFamily="34" charset="-122"/>
                <a:ea typeface="Microsoft YaHei" panose="020B0503020204020204" pitchFamily="34" charset="-122"/>
              </a:rPr>
              <a:t>人际沟通及交流能力</a:t>
            </a:r>
          </a:p>
          <a:p>
            <a:pPr>
              <a:lnSpc>
                <a:spcPct val="150000"/>
              </a:lnSpc>
            </a:pPr>
            <a:r>
              <a:rPr lang="en-US" altLang="zh-CN" sz="2400" dirty="0">
                <a:solidFill>
                  <a:srgbClr val="000000"/>
                </a:solidFill>
                <a:effectLst/>
                <a:latin typeface="Microsoft YaHei" panose="020B0503020204020204" pitchFamily="34" charset="-122"/>
                <a:ea typeface="Microsoft YaHei" panose="020B0503020204020204" pitchFamily="34" charset="-122"/>
              </a:rPr>
              <a:t>3. </a:t>
            </a:r>
            <a:r>
              <a:rPr lang="zh-CN" altLang="en-US" sz="2400" dirty="0">
                <a:solidFill>
                  <a:srgbClr val="000000"/>
                </a:solidFill>
                <a:effectLst/>
                <a:latin typeface="Microsoft YaHei" panose="020B0503020204020204" pitchFamily="34" charset="-122"/>
                <a:ea typeface="Microsoft YaHei" panose="020B0503020204020204" pitchFamily="34" charset="-122"/>
              </a:rPr>
              <a:t>软件工程知识和技能</a:t>
            </a:r>
          </a:p>
          <a:p>
            <a:pPr>
              <a:lnSpc>
                <a:spcPct val="150000"/>
              </a:lnSpc>
            </a:pPr>
            <a:r>
              <a:rPr lang="en-US" altLang="zh-CN" sz="2400" dirty="0">
                <a:solidFill>
                  <a:srgbClr val="000000"/>
                </a:solidFill>
                <a:effectLst/>
                <a:latin typeface="Microsoft YaHei" panose="020B0503020204020204" pitchFamily="34" charset="-122"/>
                <a:ea typeface="Microsoft YaHei" panose="020B0503020204020204" pitchFamily="34" charset="-122"/>
              </a:rPr>
              <a:t>4. </a:t>
            </a:r>
            <a:r>
              <a:rPr lang="zh-CN" altLang="en-US" sz="2400" dirty="0">
                <a:solidFill>
                  <a:srgbClr val="000000"/>
                </a:solidFill>
                <a:effectLst/>
                <a:latin typeface="Microsoft YaHei" panose="020B0503020204020204" pitchFamily="34" charset="-122"/>
                <a:ea typeface="Microsoft YaHei" panose="020B0503020204020204" pitchFamily="34" charset="-122"/>
              </a:rPr>
              <a:t>应用领域有关知识</a:t>
            </a:r>
          </a:p>
          <a:p>
            <a:pPr>
              <a:lnSpc>
                <a:spcPct val="150000"/>
              </a:lnSpc>
            </a:pPr>
            <a:r>
              <a:rPr lang="en-US" altLang="zh-CN" sz="2400" dirty="0">
                <a:solidFill>
                  <a:srgbClr val="000000"/>
                </a:solidFill>
                <a:effectLst/>
                <a:latin typeface="Microsoft YaHei" panose="020B0503020204020204" pitchFamily="34" charset="-122"/>
                <a:ea typeface="Microsoft YaHei" panose="020B0503020204020204" pitchFamily="34" charset="-122"/>
              </a:rPr>
              <a:t>5. </a:t>
            </a:r>
            <a:r>
              <a:rPr lang="zh-CN" altLang="en-US" sz="2400" dirty="0">
                <a:solidFill>
                  <a:srgbClr val="000000"/>
                </a:solidFill>
                <a:effectLst/>
                <a:latin typeface="Microsoft YaHei" panose="020B0503020204020204" pitchFamily="34" charset="-122"/>
                <a:ea typeface="Microsoft YaHei" panose="020B0503020204020204" pitchFamily="34" charset="-122"/>
              </a:rPr>
              <a:t>书面语言组织和表达能力</a:t>
            </a:r>
          </a:p>
          <a:p>
            <a:pPr>
              <a:lnSpc>
                <a:spcPct val="150000"/>
              </a:lnSpc>
            </a:pPr>
            <a:r>
              <a:rPr lang="en-US" altLang="zh-CN" sz="2400" dirty="0">
                <a:solidFill>
                  <a:srgbClr val="000000"/>
                </a:solidFill>
                <a:effectLst/>
                <a:latin typeface="Microsoft YaHei" panose="020B0503020204020204" pitchFamily="34" charset="-122"/>
                <a:ea typeface="Microsoft YaHei" panose="020B0503020204020204" pitchFamily="34" charset="-122"/>
              </a:rPr>
              <a:t>6. … …</a:t>
            </a:r>
          </a:p>
        </p:txBody>
      </p:sp>
      <p:pic>
        <p:nvPicPr>
          <p:cNvPr id="11" name="图片 10" descr="文本, 信件&#10;&#10;描述已自动生成">
            <a:extLst>
              <a:ext uri="{FF2B5EF4-FFF2-40B4-BE49-F238E27FC236}">
                <a16:creationId xmlns:a16="http://schemas.microsoft.com/office/drawing/2014/main" id="{C4C1F747-E900-A241-243E-7FFDCF7E6AFA}"/>
              </a:ext>
            </a:extLst>
          </p:cNvPr>
          <p:cNvPicPr>
            <a:picLocks noChangeAspect="1"/>
          </p:cNvPicPr>
          <p:nvPr/>
        </p:nvPicPr>
        <p:blipFill>
          <a:blip r:embed="rId3"/>
          <a:stretch>
            <a:fillRect/>
          </a:stretch>
        </p:blipFill>
        <p:spPr>
          <a:xfrm>
            <a:off x="6897756" y="3124124"/>
            <a:ext cx="5116167" cy="3157406"/>
          </a:xfrm>
          <a:prstGeom prst="rect">
            <a:avLst/>
          </a:prstGeom>
        </p:spPr>
      </p:pic>
    </p:spTree>
    <p:extLst>
      <p:ext uri="{BB962C8B-B14F-4D97-AF65-F5344CB8AC3E}">
        <p14:creationId xmlns:p14="http://schemas.microsoft.com/office/powerpoint/2010/main" val="1944576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7347-048C-D105-3015-6B951B19142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97B1631-DCD5-930F-7370-CB2017B167FB}"/>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7FBD359B-A552-DE45-BD19-F06F54F0551B}"/>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8EDF4746-F08F-062B-0D3A-00E974F9ABC3}"/>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优秀需求工程师的目标</a:t>
            </a:r>
          </a:p>
        </p:txBody>
      </p:sp>
      <p:sp>
        <p:nvSpPr>
          <p:cNvPr id="5" name="日期占位符 4">
            <a:extLst>
              <a:ext uri="{FF2B5EF4-FFF2-40B4-BE49-F238E27FC236}">
                <a16:creationId xmlns:a16="http://schemas.microsoft.com/office/drawing/2014/main" id="{58CB72CF-5566-C40B-1892-084A2DC0ED7A}"/>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FA24AABB-0323-0F28-AF60-6FF0089C7C39}"/>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ABCA0C2F-2D37-2E48-CF85-5C0D6F5166F5}"/>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3DEF0ED8-85C6-BE11-E6F1-D6A879B6FFC1}"/>
              </a:ext>
            </a:extLst>
          </p:cNvPr>
          <p:cNvPicPr>
            <a:picLocks noChangeAspect="1"/>
          </p:cNvPicPr>
          <p:nvPr/>
        </p:nvPicPr>
        <p:blipFill>
          <a:blip r:embed="rId2"/>
          <a:stretch>
            <a:fillRect/>
          </a:stretch>
        </p:blipFill>
        <p:spPr>
          <a:xfrm>
            <a:off x="11353800" y="0"/>
            <a:ext cx="838199" cy="818771"/>
          </a:xfrm>
          <a:prstGeom prst="rect">
            <a:avLst/>
          </a:prstGeom>
        </p:spPr>
      </p:pic>
      <p:sp>
        <p:nvSpPr>
          <p:cNvPr id="10" name="文本框 9">
            <a:extLst>
              <a:ext uri="{FF2B5EF4-FFF2-40B4-BE49-F238E27FC236}">
                <a16:creationId xmlns:a16="http://schemas.microsoft.com/office/drawing/2014/main" id="{A3B55145-4403-9B59-CBA2-E900600126B6}"/>
              </a:ext>
            </a:extLst>
          </p:cNvPr>
          <p:cNvSpPr txBox="1"/>
          <p:nvPr/>
        </p:nvSpPr>
        <p:spPr>
          <a:xfrm>
            <a:off x="641636" y="1185950"/>
            <a:ext cx="5908251" cy="3905043"/>
          </a:xfrm>
          <a:prstGeom prst="rect">
            <a:avLst/>
          </a:prstGeom>
          <a:noFill/>
        </p:spPr>
        <p:txBody>
          <a:bodyPr wrap="square">
            <a:spAutoFit/>
          </a:bodyPr>
          <a:lstStyle/>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识别错误假设</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确保一致性</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提升依从性</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减少彼此误解</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提高支持速度和效率</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提升客户满意度</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mn-ea"/>
              </a:rPr>
              <a:t>撰写优质需求文档</a:t>
            </a:r>
          </a:p>
        </p:txBody>
      </p:sp>
      <p:sp>
        <p:nvSpPr>
          <p:cNvPr id="8" name="文本框 7">
            <a:extLst>
              <a:ext uri="{FF2B5EF4-FFF2-40B4-BE49-F238E27FC236}">
                <a16:creationId xmlns:a16="http://schemas.microsoft.com/office/drawing/2014/main" id="{CB0C857E-51DA-A6B7-0455-F3B77D52A18F}"/>
              </a:ext>
            </a:extLst>
          </p:cNvPr>
          <p:cNvSpPr txBox="1"/>
          <p:nvPr/>
        </p:nvSpPr>
        <p:spPr>
          <a:xfrm>
            <a:off x="6056243" y="1696460"/>
            <a:ext cx="3607905" cy="445724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pPr>
              <a:lnSpc>
                <a:spcPct val="150000"/>
              </a:lnSpc>
            </a:pPr>
            <a:r>
              <a:rPr kumimoji="1" lang="zh-CN" altLang="en-US" sz="2400" dirty="0"/>
              <a:t>需求工程师七宗罪</a:t>
            </a:r>
            <a:endParaRPr kumimoji="1" lang="en-US" altLang="zh-CN" sz="2400" dirty="0"/>
          </a:p>
          <a:p>
            <a:pPr marL="285750" indent="-285750">
              <a:lnSpc>
                <a:spcPct val="150000"/>
              </a:lnSpc>
              <a:buFont typeface="Arial" panose="020B0604020202020204" pitchFamily="34" charset="0"/>
              <a:buChar char="•"/>
            </a:pPr>
            <a:r>
              <a:rPr kumimoji="1" lang="zh-CN" altLang="en-US" sz="2400" dirty="0"/>
              <a:t>干扰</a:t>
            </a:r>
            <a:endParaRPr kumimoji="1" lang="en-US" altLang="zh-CN" sz="2400" dirty="0"/>
          </a:p>
          <a:p>
            <a:pPr marL="285750" indent="-285750">
              <a:lnSpc>
                <a:spcPct val="150000"/>
              </a:lnSpc>
              <a:buFont typeface="Arial" panose="020B0604020202020204" pitchFamily="34" charset="0"/>
              <a:buChar char="•"/>
            </a:pPr>
            <a:r>
              <a:rPr kumimoji="1" lang="zh-CN" altLang="en-US" sz="2400" dirty="0"/>
              <a:t>沉默</a:t>
            </a:r>
            <a:endParaRPr kumimoji="1" lang="en-US" altLang="zh-CN" sz="2400" dirty="0"/>
          </a:p>
          <a:p>
            <a:pPr marL="285750" indent="-285750">
              <a:lnSpc>
                <a:spcPct val="150000"/>
              </a:lnSpc>
              <a:buFont typeface="Arial" panose="020B0604020202020204" pitchFamily="34" charset="0"/>
              <a:buChar char="•"/>
            </a:pPr>
            <a:r>
              <a:rPr kumimoji="1" lang="zh-CN" altLang="en-US" sz="2400" dirty="0"/>
              <a:t>过度归约</a:t>
            </a:r>
            <a:endParaRPr kumimoji="1" lang="en-US" altLang="zh-CN" sz="2400" dirty="0"/>
          </a:p>
          <a:p>
            <a:pPr marL="285750" indent="-285750">
              <a:lnSpc>
                <a:spcPct val="150000"/>
              </a:lnSpc>
              <a:buFont typeface="Arial" panose="020B0604020202020204" pitchFamily="34" charset="0"/>
              <a:buChar char="•"/>
            </a:pPr>
            <a:r>
              <a:rPr kumimoji="1" lang="zh-CN" altLang="en-US" sz="2400" dirty="0"/>
              <a:t>矛盾</a:t>
            </a:r>
            <a:endParaRPr kumimoji="1" lang="en-US" altLang="zh-CN" sz="2400" dirty="0"/>
          </a:p>
          <a:p>
            <a:pPr marL="285750" indent="-285750">
              <a:lnSpc>
                <a:spcPct val="150000"/>
              </a:lnSpc>
              <a:buFont typeface="Arial" panose="020B0604020202020204" pitchFamily="34" charset="0"/>
              <a:buChar char="•"/>
            </a:pPr>
            <a:r>
              <a:rPr kumimoji="1" lang="zh-CN" altLang="en-US" sz="2400" dirty="0"/>
              <a:t>含糊</a:t>
            </a:r>
            <a:endParaRPr kumimoji="1" lang="en-US" altLang="zh-CN" sz="2400" dirty="0"/>
          </a:p>
          <a:p>
            <a:pPr marL="285750" indent="-285750">
              <a:lnSpc>
                <a:spcPct val="150000"/>
              </a:lnSpc>
              <a:buFont typeface="Arial" panose="020B0604020202020204" pitchFamily="34" charset="0"/>
              <a:buChar char="•"/>
            </a:pPr>
            <a:r>
              <a:rPr kumimoji="1" lang="zh-CN" altLang="en-US" sz="2400" dirty="0"/>
              <a:t>向前引用</a:t>
            </a:r>
            <a:endParaRPr kumimoji="1" lang="en-US" altLang="zh-CN" sz="2400" dirty="0"/>
          </a:p>
          <a:p>
            <a:pPr marL="285750" indent="-285750">
              <a:lnSpc>
                <a:spcPct val="150000"/>
              </a:lnSpc>
              <a:buFont typeface="Arial" panose="020B0604020202020204" pitchFamily="34" charset="0"/>
              <a:buChar char="•"/>
            </a:pPr>
            <a:r>
              <a:rPr kumimoji="1" lang="zh-CN" altLang="en-US" sz="2400" dirty="0"/>
              <a:t>不切实际与一厢情愿</a:t>
            </a:r>
            <a:endParaRPr kumimoji="1" lang="en-US" altLang="zh-CN" sz="2400" dirty="0"/>
          </a:p>
        </p:txBody>
      </p:sp>
    </p:spTree>
    <p:extLst>
      <p:ext uri="{BB962C8B-B14F-4D97-AF65-F5344CB8AC3E}">
        <p14:creationId xmlns:p14="http://schemas.microsoft.com/office/powerpoint/2010/main" val="8001874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8B9AA-54FA-C92D-BC0B-36CF5BB371FA}"/>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B479B83F-91FC-4BD4-9C60-C699697BDBFA}"/>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20CF1112-F874-6240-7562-DF5CB2EE39EC}"/>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FA3769A5-BC9F-BD14-11B6-1DEE62924047}"/>
              </a:ext>
            </a:extLst>
          </p:cNvPr>
          <p:cNvSpPr>
            <a:spLocks noGrp="1"/>
          </p:cNvSpPr>
          <p:nvPr>
            <p:ph type="title"/>
          </p:nvPr>
        </p:nvSpPr>
        <p:spPr>
          <a:xfrm>
            <a:off x="641636" y="166374"/>
            <a:ext cx="10712164" cy="547860"/>
          </a:xfrm>
        </p:spPr>
        <p:txBody>
          <a:bodyPr>
            <a:normAutofit fontScale="90000"/>
          </a:bodyPr>
          <a:lstStyle/>
          <a:p>
            <a:r>
              <a:rPr kumimoji="1" lang="en-US" altLang="zh-CN" sz="4000" dirty="0">
                <a:latin typeface="Microsoft YaHei" panose="020B0503020204020204" pitchFamily="34" charset="-122"/>
                <a:ea typeface="Microsoft YaHei" panose="020B0503020204020204" pitchFamily="34" charset="-122"/>
              </a:rPr>
              <a:t>How</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project</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really</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works</a:t>
            </a:r>
            <a:endParaRPr kumimoji="1" lang="zh-CN" altLang="en-US" sz="4000" dirty="0">
              <a:latin typeface="Microsoft YaHei" panose="020B0503020204020204" pitchFamily="34" charset="-122"/>
              <a:ea typeface="Microsoft YaHei" panose="020B0503020204020204" pitchFamily="34" charset="-122"/>
            </a:endParaRPr>
          </a:p>
        </p:txBody>
      </p:sp>
      <p:sp>
        <p:nvSpPr>
          <p:cNvPr id="5" name="日期占位符 4">
            <a:extLst>
              <a:ext uri="{FF2B5EF4-FFF2-40B4-BE49-F238E27FC236}">
                <a16:creationId xmlns:a16="http://schemas.microsoft.com/office/drawing/2014/main" id="{463AD238-2BFA-F5EC-5521-4087297396BB}"/>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A267AC90-D657-164A-D87F-6DC2F138E5B5}"/>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D4E0E216-3041-4A5D-39A9-AD0C6F573A5F}"/>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C3FF447D-C245-2B06-1A77-561319542003}"/>
              </a:ext>
            </a:extLst>
          </p:cNvPr>
          <p:cNvPicPr>
            <a:picLocks noChangeAspect="1"/>
          </p:cNvPicPr>
          <p:nvPr/>
        </p:nvPicPr>
        <p:blipFill>
          <a:blip r:embed="rId3"/>
          <a:stretch>
            <a:fillRect/>
          </a:stretch>
        </p:blipFill>
        <p:spPr>
          <a:xfrm>
            <a:off x="11353800" y="0"/>
            <a:ext cx="838199" cy="818771"/>
          </a:xfrm>
          <a:prstGeom prst="rect">
            <a:avLst/>
          </a:prstGeom>
        </p:spPr>
      </p:pic>
      <p:pic>
        <p:nvPicPr>
          <p:cNvPr id="12" name="图片 11" descr="图形用户界面, 应用程序&#10;&#10;描述已自动生成">
            <a:extLst>
              <a:ext uri="{FF2B5EF4-FFF2-40B4-BE49-F238E27FC236}">
                <a16:creationId xmlns:a16="http://schemas.microsoft.com/office/drawing/2014/main" id="{ABBA94DF-A5A6-B606-4057-1579860CB067}"/>
              </a:ext>
            </a:extLst>
          </p:cNvPr>
          <p:cNvPicPr>
            <a:picLocks noChangeAspect="1"/>
          </p:cNvPicPr>
          <p:nvPr/>
        </p:nvPicPr>
        <p:blipFill>
          <a:blip r:embed="rId4"/>
          <a:stretch>
            <a:fillRect/>
          </a:stretch>
        </p:blipFill>
        <p:spPr>
          <a:xfrm>
            <a:off x="1688829" y="776971"/>
            <a:ext cx="8737508" cy="5715891"/>
          </a:xfrm>
          <a:prstGeom prst="rect">
            <a:avLst/>
          </a:prstGeom>
        </p:spPr>
      </p:pic>
    </p:spTree>
    <p:extLst>
      <p:ext uri="{BB962C8B-B14F-4D97-AF65-F5344CB8AC3E}">
        <p14:creationId xmlns:p14="http://schemas.microsoft.com/office/powerpoint/2010/main" val="261640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0EB0-BDED-00E6-1229-DDD68757FB75}"/>
            </a:ext>
          </a:extLst>
        </p:cNvPr>
        <p:cNvGrpSpPr/>
        <p:nvPr/>
      </p:nvGrpSpPr>
      <p:grpSpPr>
        <a:xfrm>
          <a:off x="0" y="0"/>
          <a:ext cx="0" cy="0"/>
          <a:chOff x="0" y="0"/>
          <a:chExt cx="0" cy="0"/>
        </a:xfrm>
      </p:grpSpPr>
      <p:cxnSp>
        <p:nvCxnSpPr>
          <p:cNvPr id="3" name="直线连接符 2">
            <a:extLst>
              <a:ext uri="{FF2B5EF4-FFF2-40B4-BE49-F238E27FC236}">
                <a16:creationId xmlns:a16="http://schemas.microsoft.com/office/drawing/2014/main" id="{AB111FFE-4CC8-12FF-8923-44309592157F}"/>
              </a:ext>
            </a:extLst>
          </p:cNvPr>
          <p:cNvCxnSpPr>
            <a:cxnSpLocks/>
          </p:cNvCxnSpPr>
          <p:nvPr/>
        </p:nvCxnSpPr>
        <p:spPr>
          <a:xfrm>
            <a:off x="102093" y="714234"/>
            <a:ext cx="1198781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5EF1D836-2D75-99E0-E75C-E05CDD06488A}"/>
              </a:ext>
            </a:extLst>
          </p:cNvPr>
          <p:cNvSpPr/>
          <p:nvPr/>
        </p:nvSpPr>
        <p:spPr>
          <a:xfrm>
            <a:off x="0" y="6492874"/>
            <a:ext cx="12192000" cy="3651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A1E716D5-F438-AB05-2077-3BC8988E114A}"/>
              </a:ext>
            </a:extLst>
          </p:cNvPr>
          <p:cNvSpPr>
            <a:spLocks noGrp="1"/>
          </p:cNvSpPr>
          <p:nvPr>
            <p:ph type="title"/>
          </p:nvPr>
        </p:nvSpPr>
        <p:spPr>
          <a:xfrm>
            <a:off x="641636" y="166374"/>
            <a:ext cx="10712164" cy="547860"/>
          </a:xfrm>
        </p:spPr>
        <p:txBody>
          <a:bodyPr>
            <a:normAutofit fontScale="90000"/>
          </a:bodyPr>
          <a:lstStyle/>
          <a:p>
            <a:r>
              <a:rPr kumimoji="1" lang="zh-CN" altLang="en-US" sz="4000" dirty="0">
                <a:latin typeface="Microsoft YaHei" panose="020B0503020204020204" pitchFamily="34" charset="-122"/>
                <a:ea typeface="Microsoft YaHei" panose="020B0503020204020204" pitchFamily="34" charset="-122"/>
              </a:rPr>
              <a:t>将问题与解决方案分开</a:t>
            </a:r>
          </a:p>
        </p:txBody>
      </p:sp>
      <p:sp>
        <p:nvSpPr>
          <p:cNvPr id="5" name="日期占位符 4">
            <a:extLst>
              <a:ext uri="{FF2B5EF4-FFF2-40B4-BE49-F238E27FC236}">
                <a16:creationId xmlns:a16="http://schemas.microsoft.com/office/drawing/2014/main" id="{B5FF9A19-AE86-78AA-2E3B-4BFABC08AB4D}"/>
              </a:ext>
            </a:extLst>
          </p:cNvPr>
          <p:cNvSpPr>
            <a:spLocks noGrp="1"/>
          </p:cNvSpPr>
          <p:nvPr>
            <p:ph type="dt" sz="half" idx="10"/>
          </p:nvPr>
        </p:nvSpPr>
        <p:spPr>
          <a:xfrm>
            <a:off x="838200" y="64928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C2CF94-821F-194A-BC37-ED2010A58F59}" type="datetime1">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2024/9/25</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sp>
        <p:nvSpPr>
          <p:cNvPr id="6" name="页脚占位符 5">
            <a:extLst>
              <a:ext uri="{FF2B5EF4-FFF2-40B4-BE49-F238E27FC236}">
                <a16:creationId xmlns:a16="http://schemas.microsoft.com/office/drawing/2014/main" id="{3ACCACB5-F785-4BBF-0324-902E0348058A}"/>
              </a:ext>
            </a:extLst>
          </p:cNvPr>
          <p:cNvSpPr>
            <a:spLocks noGrp="1"/>
          </p:cNvSpPr>
          <p:nvPr>
            <p:ph type="ftr" sz="quarter" idx="11"/>
          </p:nvPr>
        </p:nvSpPr>
        <p:spPr>
          <a:xfrm>
            <a:off x="4038600" y="649287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2024</a:t>
            </a:r>
            <a:r>
              <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秋，软件设计与体系结构</a:t>
            </a:r>
          </a:p>
        </p:txBody>
      </p:sp>
      <p:sp>
        <p:nvSpPr>
          <p:cNvPr id="7" name="灯片编号占位符 6">
            <a:extLst>
              <a:ext uri="{FF2B5EF4-FFF2-40B4-BE49-F238E27FC236}">
                <a16:creationId xmlns:a16="http://schemas.microsoft.com/office/drawing/2014/main" id="{ADAADB06-0185-6BFD-E0BF-ABCB9EF16120}"/>
              </a:ext>
            </a:extLst>
          </p:cNvPr>
          <p:cNvSpPr>
            <a:spLocks noGrp="1"/>
          </p:cNvSpPr>
          <p:nvPr>
            <p:ph type="sldNum" sz="quarter" idx="12"/>
          </p:nvPr>
        </p:nvSpPr>
        <p:spPr>
          <a:xfrm>
            <a:off x="8610600" y="64850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B412-8034-E14D-81D5-D45E190EBA3C}" type="slidenum">
              <a:rPr kumimoji="1" lang="zh-CN" altLang="en-US" sz="1200" b="0" i="0" u="none" strike="noStrike" kern="1200" cap="none" spc="0" normalizeH="0" baseline="0" noProof="0" smtClean="0">
                <a:ln>
                  <a:noFill/>
                </a:ln>
                <a:solidFill>
                  <a:prstClr val="white"/>
                </a:solidFill>
                <a:effectLst/>
                <a:uLnTx/>
                <a:uFillTx/>
                <a:latin typeface="Verdana" panose="020B0604030504040204"/>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9" name="图片 8" descr="徽标&#10;&#10;描述已自动生成">
            <a:extLst>
              <a:ext uri="{FF2B5EF4-FFF2-40B4-BE49-F238E27FC236}">
                <a16:creationId xmlns:a16="http://schemas.microsoft.com/office/drawing/2014/main" id="{D93A692A-56BD-0871-0339-F59B8762C6FC}"/>
              </a:ext>
            </a:extLst>
          </p:cNvPr>
          <p:cNvPicPr>
            <a:picLocks noChangeAspect="1"/>
          </p:cNvPicPr>
          <p:nvPr/>
        </p:nvPicPr>
        <p:blipFill>
          <a:blip r:embed="rId2"/>
          <a:stretch>
            <a:fillRect/>
          </a:stretch>
        </p:blipFill>
        <p:spPr>
          <a:xfrm>
            <a:off x="11353800" y="0"/>
            <a:ext cx="838199" cy="818771"/>
          </a:xfrm>
          <a:prstGeom prst="rect">
            <a:avLst/>
          </a:prstGeom>
        </p:spPr>
      </p:pic>
      <p:sp>
        <p:nvSpPr>
          <p:cNvPr id="15" name="文本框 14">
            <a:extLst>
              <a:ext uri="{FF2B5EF4-FFF2-40B4-BE49-F238E27FC236}">
                <a16:creationId xmlns:a16="http://schemas.microsoft.com/office/drawing/2014/main" id="{BDDC408B-E129-C971-4342-B2BEC9F6ED7B}"/>
              </a:ext>
            </a:extLst>
          </p:cNvPr>
          <p:cNvSpPr txBox="1"/>
          <p:nvPr/>
        </p:nvSpPr>
        <p:spPr>
          <a:xfrm>
            <a:off x="641636" y="992253"/>
            <a:ext cx="10712164" cy="2805448"/>
          </a:xfrm>
          <a:prstGeom prst="rect">
            <a:avLst/>
          </a:prstGeom>
          <a:noFill/>
        </p:spPr>
        <p:txBody>
          <a:bodyPr wrap="square" rtlCol="0">
            <a:spAutoFit/>
          </a:bodyPr>
          <a:lstStyle/>
          <a:p>
            <a:pPr>
              <a:lnSpc>
                <a:spcPct val="150000"/>
              </a:lnSpc>
            </a:pPr>
            <a:r>
              <a:rPr lang="zh-CN" altLang="en-US" sz="2400" dirty="0">
                <a:solidFill>
                  <a:srgbClr val="000000"/>
                </a:solidFill>
                <a:effectLst/>
                <a:latin typeface="Helvetica" pitchFamily="2" charset="0"/>
              </a:rPr>
              <a:t>建立单独的问题描述文档</a:t>
            </a:r>
            <a:r>
              <a:rPr lang="en-US" altLang="zh-CN" sz="2400" dirty="0">
                <a:solidFill>
                  <a:srgbClr val="000000"/>
                </a:solidFill>
                <a:effectLst/>
                <a:latin typeface="Helvetica" pitchFamily="2" charset="0"/>
              </a:rPr>
              <a:t>:</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Helvetica" pitchFamily="2" charset="0"/>
              </a:rPr>
              <a:t>表面上的问题</a:t>
            </a:r>
            <a:r>
              <a:rPr lang="en-US" altLang="zh-CN" sz="2400" dirty="0">
                <a:solidFill>
                  <a:srgbClr val="000000"/>
                </a:solidFill>
                <a:effectLst/>
                <a:latin typeface="Helvetica" pitchFamily="2" charset="0"/>
              </a:rPr>
              <a:t>vs. </a:t>
            </a:r>
            <a:r>
              <a:rPr lang="zh-CN" altLang="en-US" sz="2400" dirty="0">
                <a:solidFill>
                  <a:srgbClr val="000000"/>
                </a:solidFill>
                <a:effectLst/>
                <a:latin typeface="Helvetica" pitchFamily="2" charset="0"/>
              </a:rPr>
              <a:t>真正要解决的问题</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Helvetica" pitchFamily="2" charset="0"/>
              </a:rPr>
              <a:t>将问题描述提交给干系人进行讨论</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Helvetica" pitchFamily="2" charset="0"/>
              </a:rPr>
              <a:t>按问题描述选择候选设计方案</a:t>
            </a:r>
          </a:p>
          <a:p>
            <a:pPr marL="342900" indent="-342900">
              <a:lnSpc>
                <a:spcPct val="150000"/>
              </a:lnSpc>
              <a:buClr>
                <a:srgbClr val="C00000"/>
              </a:buClr>
              <a:buFont typeface="Arial" panose="020B0604020202020204" pitchFamily="34" charset="0"/>
              <a:buChar char="•"/>
            </a:pPr>
            <a:r>
              <a:rPr lang="zh-CN" altLang="en-US" sz="2400" dirty="0">
                <a:solidFill>
                  <a:srgbClr val="000000"/>
                </a:solidFill>
                <a:effectLst/>
                <a:latin typeface="Helvetica" pitchFamily="2" charset="0"/>
              </a:rPr>
              <a:t>问题描述作为测试用例的来源</a:t>
            </a:r>
          </a:p>
        </p:txBody>
      </p:sp>
      <p:pic>
        <p:nvPicPr>
          <p:cNvPr id="10" name="图片 9" descr="图示&#10;&#10;描述已自动生成">
            <a:extLst>
              <a:ext uri="{FF2B5EF4-FFF2-40B4-BE49-F238E27FC236}">
                <a16:creationId xmlns:a16="http://schemas.microsoft.com/office/drawing/2014/main" id="{BE0CB946-C167-31A0-954F-91BD4F7EA97C}"/>
              </a:ext>
            </a:extLst>
          </p:cNvPr>
          <p:cNvPicPr>
            <a:picLocks noChangeAspect="1"/>
          </p:cNvPicPr>
          <p:nvPr/>
        </p:nvPicPr>
        <p:blipFill>
          <a:blip r:embed="rId3"/>
          <a:stretch>
            <a:fillRect/>
          </a:stretch>
        </p:blipFill>
        <p:spPr>
          <a:xfrm>
            <a:off x="6096000" y="1262094"/>
            <a:ext cx="5743776" cy="4665443"/>
          </a:xfrm>
          <a:prstGeom prst="rect">
            <a:avLst/>
          </a:prstGeom>
        </p:spPr>
      </p:pic>
    </p:spTree>
    <p:extLst>
      <p:ext uri="{BB962C8B-B14F-4D97-AF65-F5344CB8AC3E}">
        <p14:creationId xmlns:p14="http://schemas.microsoft.com/office/powerpoint/2010/main" val="841291219"/>
      </p:ext>
    </p:extLst>
  </p:cSld>
  <p:clrMapOvr>
    <a:masterClrMapping/>
  </p:clrMapOvr>
</p:sld>
</file>

<file path=ppt/theme/theme1.xml><?xml version="1.0" encoding="utf-8"?>
<a:theme xmlns:a="http://schemas.openxmlformats.org/drawingml/2006/main" name="1_Office 主题​​">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525</TotalTime>
  <Words>6190</Words>
  <Application>Microsoft Macintosh PowerPoint</Application>
  <PresentationFormat>宽屏</PresentationFormat>
  <Paragraphs>1015</Paragraphs>
  <Slides>83</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83</vt:i4>
      </vt:variant>
    </vt:vector>
  </HeadingPairs>
  <TitlesOfParts>
    <vt:vector size="94" baseType="lpstr">
      <vt:lpstr>-apple-system</vt:lpstr>
      <vt:lpstr>等线</vt:lpstr>
      <vt:lpstr>Microsoft YaHei</vt:lpstr>
      <vt:lpstr>STHeiti Light</vt:lpstr>
      <vt:lpstr>Arial</vt:lpstr>
      <vt:lpstr>Cambria Math</vt:lpstr>
      <vt:lpstr>Consolas</vt:lpstr>
      <vt:lpstr>Helvetica</vt:lpstr>
      <vt:lpstr>Verdana</vt:lpstr>
      <vt:lpstr>Wingdings</vt:lpstr>
      <vt:lpstr>1_Office 主题​​</vt:lpstr>
      <vt:lpstr>软件设计和体系结构</vt:lpstr>
      <vt:lpstr>需求工程活动</vt:lpstr>
      <vt:lpstr>需求（Requirements）</vt:lpstr>
      <vt:lpstr>需求（Requirements）</vt:lpstr>
      <vt:lpstr>挑战何在？</vt:lpstr>
      <vt:lpstr>挑战何在？</vt:lpstr>
      <vt:lpstr>要描述的问题……</vt:lpstr>
      <vt:lpstr>然而，系统边界也可能发生迁移……</vt:lpstr>
      <vt:lpstr>将问题与解决方案分开</vt:lpstr>
      <vt:lpstr>什么是需求？（Jackson，1995）</vt:lpstr>
      <vt:lpstr>实例（Jackson，1995）</vt:lpstr>
      <vt:lpstr>存在问题的需求描述实例</vt:lpstr>
      <vt:lpstr>需求工程活动</vt:lpstr>
      <vt:lpstr>需求抽取（Elicitation）</vt:lpstr>
      <vt:lpstr>需求抽取（Elicitation）</vt:lpstr>
      <vt:lpstr>需求分析（Analysis）</vt:lpstr>
      <vt:lpstr>需求分析（Analysis）</vt:lpstr>
      <vt:lpstr>需求归约（Specification）</vt:lpstr>
      <vt:lpstr>需求验证（Validation）</vt:lpstr>
      <vt:lpstr>需求管理（Management）</vt:lpstr>
      <vt:lpstr>需求工程活动</vt:lpstr>
      <vt:lpstr>需求获取</vt:lpstr>
      <vt:lpstr>需求抽取</vt:lpstr>
      <vt:lpstr>四世界模型</vt:lpstr>
      <vt:lpstr>出发点</vt:lpstr>
      <vt:lpstr>干系人（Stakeholders）</vt:lpstr>
      <vt:lpstr>干系人（Stakeholders）</vt:lpstr>
      <vt:lpstr>需求的必要性</vt:lpstr>
      <vt:lpstr>需求内容来源</vt:lpstr>
      <vt:lpstr>干系人的参与</vt:lpstr>
      <vt:lpstr>干系人的参与</vt:lpstr>
      <vt:lpstr>业务过程</vt:lpstr>
      <vt:lpstr>组织规章与制度</vt:lpstr>
      <vt:lpstr>现有系统</vt:lpstr>
      <vt:lpstr>需求分类</vt:lpstr>
      <vt:lpstr>业务需求</vt:lpstr>
      <vt:lpstr>系统需求</vt:lpstr>
      <vt:lpstr>软件需求</vt:lpstr>
      <vt:lpstr>用户需求</vt:lpstr>
      <vt:lpstr>功能性需求</vt:lpstr>
      <vt:lpstr>非功能性需求（Non-functional Requirements，NFRs）</vt:lpstr>
      <vt:lpstr>质量需求</vt:lpstr>
      <vt:lpstr>依从性需求</vt:lpstr>
      <vt:lpstr>体系结构设计需求</vt:lpstr>
      <vt:lpstr>设计开发约束</vt:lpstr>
      <vt:lpstr>需求类型之间存在重叠</vt:lpstr>
      <vt:lpstr>需求分类的合理使用</vt:lpstr>
      <vt:lpstr>引出功能性需求的问题</vt:lpstr>
      <vt:lpstr>引出设计约束及过程约束的问题</vt:lpstr>
      <vt:lpstr>引出质量需求的问题</vt:lpstr>
      <vt:lpstr>需求获取技术</vt:lpstr>
      <vt:lpstr>需求获取技术</vt:lpstr>
      <vt:lpstr>面谈</vt:lpstr>
      <vt:lpstr>面谈</vt:lpstr>
      <vt:lpstr>面谈技巧</vt:lpstr>
      <vt:lpstr>基于访谈的用户需求获取过程</vt:lpstr>
      <vt:lpstr>问卷调查Fowler，Survey Research Methods，Sage，1993</vt:lpstr>
      <vt:lpstr>问卷调查Fowler，Survey Research Methods，Sage，1993</vt:lpstr>
      <vt:lpstr>群体诱导技术</vt:lpstr>
      <vt:lpstr>需求研讨会</vt:lpstr>
      <vt:lpstr>会议</vt:lpstr>
      <vt:lpstr>会议</vt:lpstr>
      <vt:lpstr>头脑风暴</vt:lpstr>
      <vt:lpstr>参与观察法</vt:lpstr>
      <vt:lpstr>参与观察法</vt:lpstr>
      <vt:lpstr>亲身实践</vt:lpstr>
      <vt:lpstr>文档分析</vt:lpstr>
      <vt:lpstr>原型、仿真</vt:lpstr>
      <vt:lpstr>情景分析</vt:lpstr>
      <vt:lpstr>概念建模</vt:lpstr>
      <vt:lpstr>竞争性需求分析</vt:lpstr>
      <vt:lpstr>A/B测试</vt:lpstr>
      <vt:lpstr>用户行为数据在线采集</vt:lpstr>
      <vt:lpstr>需求获取技术</vt:lpstr>
      <vt:lpstr>用户需求获取是一门倾听的艺术</vt:lpstr>
      <vt:lpstr>什么是“足够好”的需求管理</vt:lpstr>
      <vt:lpstr>谁比谁聪明？</vt:lpstr>
      <vt:lpstr>维护术语表</vt:lpstr>
      <vt:lpstr>采用合适的需求获取技术</vt:lpstr>
      <vt:lpstr>需求工程师</vt:lpstr>
      <vt:lpstr>当代的需求工程师</vt:lpstr>
      <vt:lpstr>优秀需求工程师的目标</vt:lpstr>
      <vt:lpstr>How project really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晓川 王</dc:creator>
  <cp:lastModifiedBy>晓川 王</cp:lastModifiedBy>
  <cp:revision>1</cp:revision>
  <dcterms:created xsi:type="dcterms:W3CDTF">2024-09-25T07:52:38Z</dcterms:created>
  <dcterms:modified xsi:type="dcterms:W3CDTF">2024-09-25T16:38:18Z</dcterms:modified>
</cp:coreProperties>
</file>